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340" r:id="rId3"/>
    <p:sldId id="336" r:id="rId4"/>
    <p:sldId id="342" r:id="rId5"/>
    <p:sldId id="338" r:id="rId6"/>
    <p:sldId id="339" r:id="rId7"/>
    <p:sldId id="337" r:id="rId8"/>
    <p:sldId id="341" r:id="rId9"/>
    <p:sldId id="345" r:id="rId10"/>
    <p:sldId id="346" r:id="rId11"/>
    <p:sldId id="347" r:id="rId12"/>
    <p:sldId id="352" r:id="rId13"/>
    <p:sldId id="344" r:id="rId14"/>
    <p:sldId id="349" r:id="rId15"/>
    <p:sldId id="350" r:id="rId16"/>
    <p:sldId id="354" r:id="rId17"/>
    <p:sldId id="353" r:id="rId18"/>
    <p:sldId id="351" r:id="rId19"/>
    <p:sldId id="355" r:id="rId20"/>
    <p:sldId id="356" r:id="rId21"/>
    <p:sldId id="358" r:id="rId22"/>
    <p:sldId id="357" r:id="rId23"/>
    <p:sldId id="359" r:id="rId24"/>
    <p:sldId id="360" r:id="rId25"/>
    <p:sldId id="361" r:id="rId26"/>
    <p:sldId id="348" r:id="rId27"/>
    <p:sldId id="363" r:id="rId28"/>
    <p:sldId id="362" r:id="rId29"/>
    <p:sldId id="364" r:id="rId30"/>
    <p:sldId id="366" r:id="rId31"/>
    <p:sldId id="367" r:id="rId32"/>
    <p:sldId id="368" r:id="rId33"/>
    <p:sldId id="372" r:id="rId34"/>
    <p:sldId id="373" r:id="rId35"/>
    <p:sldId id="369" r:id="rId36"/>
    <p:sldId id="365" r:id="rId37"/>
    <p:sldId id="371" r:id="rId38"/>
    <p:sldId id="370" r:id="rId39"/>
    <p:sldId id="374" r:id="rId40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8FC2BB-3D96-4261-AF1C-BE67B196294E}">
          <p14:sldIdLst>
            <p14:sldId id="257"/>
            <p14:sldId id="340"/>
            <p14:sldId id="336"/>
            <p14:sldId id="342"/>
            <p14:sldId id="338"/>
            <p14:sldId id="339"/>
            <p14:sldId id="337"/>
            <p14:sldId id="341"/>
            <p14:sldId id="345"/>
            <p14:sldId id="346"/>
            <p14:sldId id="347"/>
            <p14:sldId id="352"/>
            <p14:sldId id="344"/>
            <p14:sldId id="349"/>
            <p14:sldId id="350"/>
            <p14:sldId id="354"/>
            <p14:sldId id="353"/>
            <p14:sldId id="351"/>
            <p14:sldId id="355"/>
            <p14:sldId id="356"/>
            <p14:sldId id="358"/>
            <p14:sldId id="357"/>
            <p14:sldId id="359"/>
            <p14:sldId id="360"/>
            <p14:sldId id="361"/>
            <p14:sldId id="348"/>
            <p14:sldId id="363"/>
            <p14:sldId id="362"/>
            <p14:sldId id="364"/>
            <p14:sldId id="366"/>
            <p14:sldId id="367"/>
            <p14:sldId id="368"/>
            <p14:sldId id="372"/>
            <p14:sldId id="373"/>
            <p14:sldId id="369"/>
            <p14:sldId id="365"/>
            <p14:sldId id="371"/>
            <p14:sldId id="370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404"/>
    <a:srgbClr val="EA8F16"/>
    <a:srgbClr val="6F6F6F"/>
    <a:srgbClr val="FF3737"/>
    <a:srgbClr val="FF5757"/>
    <a:srgbClr val="E41235"/>
    <a:srgbClr val="960C22"/>
    <a:srgbClr val="FFF9D9"/>
    <a:srgbClr val="54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6370" autoAdjust="0"/>
  </p:normalViewPr>
  <p:slideViewPr>
    <p:cSldViewPr snapToGrid="0">
      <p:cViewPr>
        <p:scale>
          <a:sx n="106" d="100"/>
          <a:sy n="106" d="100"/>
        </p:scale>
        <p:origin x="1746" y="19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4C17668-6622-4006-91F6-27D3935C7B2F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1B8E716-A199-4AA6-B285-60D4EA246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89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6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2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24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21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2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1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81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92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10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43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4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60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43050" y="1220788"/>
            <a:ext cx="4391025" cy="3292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15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0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9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57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8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77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66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91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025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66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83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6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8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4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6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4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8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716-A199-4AA6-B285-60D4EA246F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9B5CB-3B52-4D5F-ACD4-66897D976B27}" type="datetime1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1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EC6B9-2B11-4FD1-85E5-040E207E8932}" type="datetime1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3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6899-19CC-4EB3-84FB-DFFA10241441}" type="datetime1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4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424D-DAEC-41EA-A471-B892F789FE18}" type="datetime1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2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AEE7F-03F2-49AE-A52D-D08E4A920EC7}" type="datetime1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3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1ABE-A8F4-4284-B7C2-924BE995A551}" type="datetime1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93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541B-78E1-4AB1-AF45-A1AEB466D4D4}" type="datetime1">
              <a:rPr lang="en-US" smtClean="0"/>
              <a:t>4/3/2018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0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27805-20F6-444A-8141-5CC8613B6D4A}" type="datetime1">
              <a:rPr lang="en-US" smtClean="0"/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1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2ED91-F47A-4D34-A72E-31716052030D}" type="datetime1">
              <a:rPr lang="en-US" smtClean="0"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33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86CF-B649-4E26-B9B7-8FA94357787E}" type="datetime1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37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3CF2B-1596-4C60-B990-5006866A0BBB}" type="datetime1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3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7979A-E5CB-4CF4-BF80-61025B3BF317}" type="datetime1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CA3B4-31C0-4AAE-AED3-EBEDFF214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em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emf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1051" y="884523"/>
            <a:ext cx="7560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An introduction to the application of machine learning in materials science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354B-4006-496E-9017-02C46CC43113}" type="slidenum">
              <a:rPr lang="en-US" smtClean="0"/>
              <a:t>1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21051" y="2004961"/>
            <a:ext cx="610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6F6F6F"/>
                </a:solidFill>
              </a:rPr>
              <a:t>Aria Mansouri Tehrani | University of Houston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86010D-3B8C-4760-A2C9-EA8FD0B99BE6}"/>
              </a:ext>
            </a:extLst>
          </p:cNvPr>
          <p:cNvCxnSpPr>
            <a:cxnSpLocks/>
          </p:cNvCxnSpPr>
          <p:nvPr/>
        </p:nvCxnSpPr>
        <p:spPr>
          <a:xfrm>
            <a:off x="908646" y="1927560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7889A51-EB68-4603-8F21-3F29E0649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42" y="2882246"/>
            <a:ext cx="3657600" cy="31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49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8A5618B-28E1-4F91-9356-1DDD1EF84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5" r="3688"/>
          <a:stretch/>
        </p:blipFill>
        <p:spPr>
          <a:xfrm>
            <a:off x="2079030" y="3064658"/>
            <a:ext cx="5570290" cy="3429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 supervised learning framework based on Bayes’ rule</a:t>
            </a:r>
            <a:endParaRPr lang="en-US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01145F0-35F2-4A97-9D75-9756CB0E2FE1}"/>
              </a:ext>
            </a:extLst>
          </p:cNvPr>
          <p:cNvSpPr/>
          <p:nvPr/>
        </p:nvSpPr>
        <p:spPr>
          <a:xfrm>
            <a:off x="4574824" y="923041"/>
            <a:ext cx="1384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6592A-7FB0-448A-A2FE-407CF923E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6" y="1126704"/>
            <a:ext cx="2306260" cy="465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F3DA-A59C-4B33-93B4-36A04B38C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7" t="12209" r="78591" b="28019"/>
          <a:stretch/>
        </p:blipFill>
        <p:spPr>
          <a:xfrm>
            <a:off x="4201778" y="964737"/>
            <a:ext cx="162560" cy="27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97B2F9-746D-45D6-B54F-C04C2BC687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9" t="25486" r="69438" b="13366"/>
          <a:stretch/>
        </p:blipFill>
        <p:spPr>
          <a:xfrm>
            <a:off x="4186398" y="1417681"/>
            <a:ext cx="157469" cy="2999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033605-3105-4190-AE68-FEC653B7403E}"/>
              </a:ext>
            </a:extLst>
          </p:cNvPr>
          <p:cNvSpPr/>
          <p:nvPr/>
        </p:nvSpPr>
        <p:spPr>
          <a:xfrm>
            <a:off x="4574824" y="1367991"/>
            <a:ext cx="2389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Probability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073F1B-13F1-42E8-A54F-908A4575A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6" y="2074631"/>
            <a:ext cx="4996433" cy="1924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9F65D6-0BF0-4F72-B06E-9D68F041B103}"/>
              </a:ext>
            </a:extLst>
          </p:cNvPr>
          <p:cNvSpPr/>
          <p:nvPr/>
        </p:nvSpPr>
        <p:spPr>
          <a:xfrm>
            <a:off x="407782" y="2509566"/>
            <a:ext cx="5270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next learning step after observing training data X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7EA7A4-1DE3-4C99-BC24-70EF7D537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7" y="3204206"/>
            <a:ext cx="3104876" cy="453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CE0298-A87C-4800-A216-BAB567D52B8D}"/>
              </a:ext>
            </a:extLst>
          </p:cNvPr>
          <p:cNvSpPr txBox="1"/>
          <p:nvPr/>
        </p:nvSpPr>
        <p:spPr>
          <a:xfrm>
            <a:off x="-1" y="6611779"/>
            <a:ext cx="3229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Mueller, </a:t>
            </a:r>
            <a:r>
              <a:rPr lang="en-US" sz="1000" dirty="0" err="1"/>
              <a:t>Kusne</a:t>
            </a:r>
            <a:r>
              <a:rPr lang="en-US" sz="1000" dirty="0"/>
              <a:t>, </a:t>
            </a:r>
            <a:r>
              <a:rPr lang="en-US" sz="1000" dirty="0" err="1"/>
              <a:t>Ramprasad</a:t>
            </a:r>
            <a:r>
              <a:rPr lang="en-US" sz="1000" dirty="0"/>
              <a:t>. </a:t>
            </a:r>
            <a:r>
              <a:rPr lang="en-US" sz="1000" i="1" dirty="0"/>
              <a:t>Rev. Comp. Chem. </a:t>
            </a:r>
            <a:r>
              <a:rPr lang="en-US" sz="1000" b="1" dirty="0"/>
              <a:t>2016</a:t>
            </a:r>
            <a:r>
              <a:rPr lang="en-US" sz="1000" dirty="0"/>
              <a:t>, 29.</a:t>
            </a:r>
          </a:p>
        </p:txBody>
      </p:sp>
    </p:spTree>
    <p:extLst>
      <p:ext uri="{BB962C8B-B14F-4D97-AF65-F5344CB8AC3E}">
        <p14:creationId xmlns:p14="http://schemas.microsoft.com/office/powerpoint/2010/main" val="236288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 supervised learning framework based on Bayes’ rule</a:t>
            </a:r>
            <a:endParaRPr lang="en-US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01145F0-35F2-4A97-9D75-9756CB0E2FE1}"/>
              </a:ext>
            </a:extLst>
          </p:cNvPr>
          <p:cNvSpPr/>
          <p:nvPr/>
        </p:nvSpPr>
        <p:spPr>
          <a:xfrm>
            <a:off x="470496" y="2703838"/>
            <a:ext cx="19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Using Bayes’ rule: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033605-3105-4190-AE68-FEC653B7403E}"/>
              </a:ext>
            </a:extLst>
          </p:cNvPr>
          <p:cNvSpPr/>
          <p:nvPr/>
        </p:nvSpPr>
        <p:spPr>
          <a:xfrm>
            <a:off x="407782" y="1007417"/>
            <a:ext cx="6559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Instead of dealing with many probability distributions one could maximize the posterior probability density: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60982-4882-4CBE-8DD3-EF102DB23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19" y="1962126"/>
            <a:ext cx="2116681" cy="294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7B1AD-FAF6-4E63-B42B-37B3E2670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23" y="3497118"/>
            <a:ext cx="3986298" cy="3085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5594B39-1877-4C2D-99FC-1E209609B6CA}"/>
              </a:ext>
            </a:extLst>
          </p:cNvPr>
          <p:cNvSpPr/>
          <p:nvPr/>
        </p:nvSpPr>
        <p:spPr>
          <a:xfrm>
            <a:off x="6602848" y="3471719"/>
            <a:ext cx="19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Objective function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3384E8-DA6E-44AD-A000-A31BEA54C191}"/>
              </a:ext>
            </a:extLst>
          </p:cNvPr>
          <p:cNvSpPr/>
          <p:nvPr/>
        </p:nvSpPr>
        <p:spPr>
          <a:xfrm>
            <a:off x="2385104" y="4622334"/>
            <a:ext cx="1416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Empirical risk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6DEA63-8B16-4D7E-B5B1-3FEBEB1BA66B}"/>
              </a:ext>
            </a:extLst>
          </p:cNvPr>
          <p:cNvCxnSpPr>
            <a:cxnSpLocks/>
          </p:cNvCxnSpPr>
          <p:nvPr/>
        </p:nvCxnSpPr>
        <p:spPr>
          <a:xfrm>
            <a:off x="3667722" y="3975043"/>
            <a:ext cx="0" cy="487900"/>
          </a:xfrm>
          <a:prstGeom prst="straightConnector1">
            <a:avLst/>
          </a:prstGeom>
          <a:ln w="76200">
            <a:solidFill>
              <a:srgbClr val="F2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99F590E-2FC0-4618-AD16-01431BF56A4F}"/>
              </a:ext>
            </a:extLst>
          </p:cNvPr>
          <p:cNvSpPr/>
          <p:nvPr/>
        </p:nvSpPr>
        <p:spPr>
          <a:xfrm>
            <a:off x="2385104" y="5029049"/>
            <a:ext cx="2426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How well  f reproduces the training data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4EBF46-D88E-494B-8A92-D06D514E25C7}"/>
              </a:ext>
            </a:extLst>
          </p:cNvPr>
          <p:cNvCxnSpPr>
            <a:cxnSpLocks/>
          </p:cNvCxnSpPr>
          <p:nvPr/>
        </p:nvCxnSpPr>
        <p:spPr>
          <a:xfrm>
            <a:off x="5521689" y="3975043"/>
            <a:ext cx="0" cy="487900"/>
          </a:xfrm>
          <a:prstGeom prst="straightConnector1">
            <a:avLst/>
          </a:prstGeom>
          <a:ln w="76200">
            <a:solidFill>
              <a:srgbClr val="F2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37B0A-2304-4147-8B55-F4AC545FA9B1}"/>
              </a:ext>
            </a:extLst>
          </p:cNvPr>
          <p:cNvSpPr/>
          <p:nvPr/>
        </p:nvSpPr>
        <p:spPr>
          <a:xfrm>
            <a:off x="5204929" y="4559572"/>
            <a:ext cx="2164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Regularization term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3BC158-46DC-4179-BA0F-6BCC71F5D2E6}"/>
              </a:ext>
            </a:extLst>
          </p:cNvPr>
          <p:cNvSpPr/>
          <p:nvPr/>
        </p:nvSpPr>
        <p:spPr>
          <a:xfrm>
            <a:off x="5204929" y="5026493"/>
            <a:ext cx="3016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Prior constraints and weights on hypothesis 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38E42E-4020-4888-BA36-C349ABC4C251}"/>
              </a:ext>
            </a:extLst>
          </p:cNvPr>
          <p:cNvSpPr txBox="1"/>
          <p:nvPr/>
        </p:nvSpPr>
        <p:spPr>
          <a:xfrm>
            <a:off x="-1" y="6611779"/>
            <a:ext cx="3229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Mueller, </a:t>
            </a:r>
            <a:r>
              <a:rPr lang="en-US" sz="1000" dirty="0" err="1"/>
              <a:t>Kusne</a:t>
            </a:r>
            <a:r>
              <a:rPr lang="en-US" sz="1000" dirty="0"/>
              <a:t>, </a:t>
            </a:r>
            <a:r>
              <a:rPr lang="en-US" sz="1000" dirty="0" err="1"/>
              <a:t>Ramprasad</a:t>
            </a:r>
            <a:r>
              <a:rPr lang="en-US" sz="1000" dirty="0"/>
              <a:t>. </a:t>
            </a:r>
            <a:r>
              <a:rPr lang="en-US" sz="1000" i="1" dirty="0"/>
              <a:t>Rev. Comp. Chem. </a:t>
            </a:r>
            <a:r>
              <a:rPr lang="en-US" sz="1000" b="1" dirty="0"/>
              <a:t>2016</a:t>
            </a:r>
            <a:r>
              <a:rPr lang="en-US" sz="1000" dirty="0"/>
              <a:t>, 29.</a:t>
            </a:r>
          </a:p>
        </p:txBody>
      </p:sp>
    </p:spTree>
    <p:extLst>
      <p:ext uri="{BB962C8B-B14F-4D97-AF65-F5344CB8AC3E}">
        <p14:creationId xmlns:p14="http://schemas.microsoft.com/office/powerpoint/2010/main" val="17995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2" grpId="0"/>
      <p:bldP spid="26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Least square treatment of the empirical risk</a:t>
            </a:r>
            <a:endParaRPr lang="en-US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B37B1AD-FAF6-4E63-B42B-37B3E2670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" y="976388"/>
            <a:ext cx="4114800" cy="31853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5594B39-1877-4C2D-99FC-1E209609B6CA}"/>
              </a:ext>
            </a:extLst>
          </p:cNvPr>
          <p:cNvSpPr/>
          <p:nvPr/>
        </p:nvSpPr>
        <p:spPr>
          <a:xfrm>
            <a:off x="5112806" y="992513"/>
            <a:ext cx="19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Objective function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6DEA63-8B16-4D7E-B5B1-3FEBEB1BA66B}"/>
              </a:ext>
            </a:extLst>
          </p:cNvPr>
          <p:cNvCxnSpPr>
            <a:cxnSpLocks/>
          </p:cNvCxnSpPr>
          <p:nvPr/>
        </p:nvCxnSpPr>
        <p:spPr>
          <a:xfrm>
            <a:off x="2393672" y="1454313"/>
            <a:ext cx="0" cy="487900"/>
          </a:xfrm>
          <a:prstGeom prst="straightConnector1">
            <a:avLst/>
          </a:prstGeom>
          <a:ln w="76200">
            <a:solidFill>
              <a:srgbClr val="F2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C2C474-6420-45C8-84C7-53F4BFCA9A41}"/>
              </a:ext>
            </a:extLst>
          </p:cNvPr>
          <p:cNvSpPr/>
          <p:nvPr/>
        </p:nvSpPr>
        <p:spPr>
          <a:xfrm>
            <a:off x="3979186" y="2083089"/>
            <a:ext cx="1882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Also referred to as loss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9EC07-8E09-41C8-94C8-2D8ECACBA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55" y="2277564"/>
            <a:ext cx="1288574" cy="250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0F9C7-AEB8-4173-B4CC-241BB989A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71" y="2284525"/>
            <a:ext cx="2106049" cy="2434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EDB4D9-7B7E-48E5-92C9-68E67A93367B}"/>
              </a:ext>
            </a:extLst>
          </p:cNvPr>
          <p:cNvSpPr/>
          <p:nvPr/>
        </p:nvSpPr>
        <p:spPr>
          <a:xfrm>
            <a:off x="448326" y="3399353"/>
            <a:ext cx="3132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Gaussian with no constraint: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22AD40-265D-47E5-92C9-20483137D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90" y="3221563"/>
            <a:ext cx="3797573" cy="609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0C8DC3-590B-45BD-8F63-F874A6C940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9" y="4312201"/>
            <a:ext cx="2700541" cy="32320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424DCB0-62DA-4FDA-AA40-74B5C39C8F7A}"/>
              </a:ext>
            </a:extLst>
          </p:cNvPr>
          <p:cNvSpPr/>
          <p:nvPr/>
        </p:nvSpPr>
        <p:spPr>
          <a:xfrm>
            <a:off x="448326" y="5167117"/>
            <a:ext cx="5565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Least square fit defined by the least square loss function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4214D4-6C04-41E1-8A4F-4D24F223C973}"/>
              </a:ext>
            </a:extLst>
          </p:cNvPr>
          <p:cNvSpPr txBox="1"/>
          <p:nvPr/>
        </p:nvSpPr>
        <p:spPr>
          <a:xfrm>
            <a:off x="-1" y="6611779"/>
            <a:ext cx="3229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Mueller, </a:t>
            </a:r>
            <a:r>
              <a:rPr lang="en-US" sz="1000" dirty="0" err="1"/>
              <a:t>Kusne</a:t>
            </a:r>
            <a:r>
              <a:rPr lang="en-US" sz="1000" dirty="0"/>
              <a:t>, </a:t>
            </a:r>
            <a:r>
              <a:rPr lang="en-US" sz="1000" dirty="0" err="1"/>
              <a:t>Ramprasad</a:t>
            </a:r>
            <a:r>
              <a:rPr lang="en-US" sz="1000" dirty="0"/>
              <a:t>. </a:t>
            </a:r>
            <a:r>
              <a:rPr lang="en-US" sz="1000" i="1" dirty="0"/>
              <a:t>Rev. Comp. Chem. </a:t>
            </a:r>
            <a:r>
              <a:rPr lang="en-US" sz="1000" b="1" dirty="0"/>
              <a:t>2016</a:t>
            </a:r>
            <a:r>
              <a:rPr lang="en-US" sz="1000" dirty="0"/>
              <a:t>, 29.</a:t>
            </a:r>
          </a:p>
        </p:txBody>
      </p:sp>
    </p:spTree>
    <p:extLst>
      <p:ext uri="{BB962C8B-B14F-4D97-AF65-F5344CB8AC3E}">
        <p14:creationId xmlns:p14="http://schemas.microsoft.com/office/powerpoint/2010/main" val="131403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Studies: formation energy and crystal structure prediction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9E5E9CF-828D-4513-92A6-3BD7FD510F54}"/>
              </a:ext>
            </a:extLst>
          </p:cNvPr>
          <p:cNvSpPr/>
          <p:nvPr/>
        </p:nvSpPr>
        <p:spPr>
          <a:xfrm>
            <a:off x="705747" y="998249"/>
            <a:ext cx="5877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Case study 1: Creating a machine learning model for prediction of formation energies of crystalline 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77B73-8C2F-49B6-959C-7BAEF8DF7A3F}"/>
              </a:ext>
            </a:extLst>
          </p:cNvPr>
          <p:cNvSpPr/>
          <p:nvPr/>
        </p:nvSpPr>
        <p:spPr>
          <a:xfrm>
            <a:off x="705747" y="2020591"/>
            <a:ext cx="6172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Case study 2: Crystal structure classification (cubic/hexagonal) using machine learning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FD7011-30E8-46DF-9500-872D342A3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47" y="5398178"/>
            <a:ext cx="2128505" cy="771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320012-E204-486C-8DB7-E9DEBB931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07" y="5029200"/>
            <a:ext cx="1828800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07061E-DF3E-4430-BA12-307C122A3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2" y="5398178"/>
            <a:ext cx="2876156" cy="9714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206D1D1-42C8-465A-BD65-CCFCCB1F6406}"/>
              </a:ext>
            </a:extLst>
          </p:cNvPr>
          <p:cNvSpPr/>
          <p:nvPr/>
        </p:nvSpPr>
        <p:spPr>
          <a:xfrm>
            <a:off x="724436" y="3042933"/>
            <a:ext cx="5864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the codes associated with this presentation are written using python within the </a:t>
            </a:r>
            <a:r>
              <a:rPr lang="en-US" dirty="0" err="1"/>
              <a:t>Jupyter</a:t>
            </a:r>
            <a:r>
              <a:rPr lang="en-US" dirty="0"/>
              <a:t> notebook environment using </a:t>
            </a:r>
            <a:r>
              <a:rPr lang="en-US" dirty="0" err="1"/>
              <a:t>Scikit</a:t>
            </a:r>
            <a:r>
              <a:rPr lang="en-US" dirty="0"/>
              <a:t>-learn machine learning library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B25B89-BAE3-4FC1-B34A-9DB2D5000985}"/>
              </a:ext>
            </a:extLst>
          </p:cNvPr>
          <p:cNvSpPr/>
          <p:nvPr/>
        </p:nvSpPr>
        <p:spPr>
          <a:xfrm>
            <a:off x="724436" y="4342274"/>
            <a:ext cx="5864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of this data is made available for you</a:t>
            </a:r>
          </a:p>
        </p:txBody>
      </p:sp>
    </p:spTree>
    <p:extLst>
      <p:ext uri="{BB962C8B-B14F-4D97-AF65-F5344CB8AC3E}">
        <p14:creationId xmlns:p14="http://schemas.microsoft.com/office/powerpoint/2010/main" val="221224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Extracting the data for case studies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80DA9334-C7B8-403B-9A7E-98E93A2BE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6" y="1341789"/>
            <a:ext cx="1097280" cy="1063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D029E2-4803-44C0-A55B-241343C56174}"/>
              </a:ext>
            </a:extLst>
          </p:cNvPr>
          <p:cNvSpPr/>
          <p:nvPr/>
        </p:nvSpPr>
        <p:spPr>
          <a:xfrm>
            <a:off x="2016728" y="1303579"/>
            <a:ext cx="6568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training data is extracted from materials project database (DFT)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344514-C66C-49CE-A2BC-3A6E8AE6F824}"/>
              </a:ext>
            </a:extLst>
          </p:cNvPr>
          <p:cNvSpPr/>
          <p:nvPr/>
        </p:nvSpPr>
        <p:spPr>
          <a:xfrm>
            <a:off x="2016728" y="1960042"/>
            <a:ext cx="4562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Only A</a:t>
            </a:r>
            <a:r>
              <a:rPr lang="en-US" baseline="-25000" dirty="0"/>
              <a:t>1</a:t>
            </a: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binaries are extracted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BBFB3-B614-4C43-9B71-D757F01F3D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09"/>
          <a:stretch/>
        </p:blipFill>
        <p:spPr>
          <a:xfrm>
            <a:off x="407782" y="3217604"/>
            <a:ext cx="1463040" cy="20837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3DB3AF-3CDC-4095-A927-88F8D41BE207}"/>
              </a:ext>
            </a:extLst>
          </p:cNvPr>
          <p:cNvSpPr/>
          <p:nvPr/>
        </p:nvSpPr>
        <p:spPr>
          <a:xfrm>
            <a:off x="2016728" y="4206430"/>
            <a:ext cx="5910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Compounds containing Halogens, elements with Z&gt;83 are removed such as 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89285B-F926-4C4E-801B-0E8B0F9476A9}"/>
              </a:ext>
            </a:extLst>
          </p:cNvPr>
          <p:cNvSpPr/>
          <p:nvPr/>
        </p:nvSpPr>
        <p:spPr>
          <a:xfrm>
            <a:off x="2016728" y="3272968"/>
            <a:ext cx="6498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Only cubic and hexagonal structures are selected for case study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CB6758-2702-4A78-8586-0E64B88B7648}"/>
              </a:ext>
            </a:extLst>
          </p:cNvPr>
          <p:cNvSpPr/>
          <p:nvPr/>
        </p:nvSpPr>
        <p:spPr>
          <a:xfrm>
            <a:off x="2016728" y="5139894"/>
            <a:ext cx="5910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set consists of 694 binaries including 521 cubic and 173 hexagonal structures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2BD044-6BA4-4755-8030-4B07A819A6AA}"/>
              </a:ext>
            </a:extLst>
          </p:cNvPr>
          <p:cNvSpPr/>
          <p:nvPr/>
        </p:nvSpPr>
        <p:spPr>
          <a:xfrm>
            <a:off x="2016728" y="2616505"/>
            <a:ext cx="4562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DFT formation energies for case study 1</a:t>
            </a:r>
          </a:p>
        </p:txBody>
      </p:sp>
    </p:spTree>
    <p:extLst>
      <p:ext uri="{BB962C8B-B14F-4D97-AF65-F5344CB8AC3E}">
        <p14:creationId xmlns:p14="http://schemas.microsoft.com/office/powerpoint/2010/main" val="391053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Building the feature set for case studies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B3DB3AF-3CDC-4095-A927-88F8D41BE207}"/>
              </a:ext>
            </a:extLst>
          </p:cNvPr>
          <p:cNvSpPr/>
          <p:nvPr/>
        </p:nvSpPr>
        <p:spPr>
          <a:xfrm>
            <a:off x="2981461" y="1007417"/>
            <a:ext cx="5875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compositional variables are used in both case studies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4A14A-818C-4768-846E-49297E316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" y="808720"/>
            <a:ext cx="2011680" cy="34411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81458F-E548-4D6A-9731-4CAEFA2C23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3"/>
          <a:stretch/>
        </p:blipFill>
        <p:spPr>
          <a:xfrm>
            <a:off x="382615" y="4377546"/>
            <a:ext cx="2144995" cy="20848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99A4CC5-A33F-426C-ABA0-3130423818B3}"/>
              </a:ext>
            </a:extLst>
          </p:cNvPr>
          <p:cNvSpPr/>
          <p:nvPr/>
        </p:nvSpPr>
        <p:spPr>
          <a:xfrm>
            <a:off x="2981462" y="1807635"/>
            <a:ext cx="5365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 mathematical expression are added for each variable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F78804-3A76-487D-975F-A241861CF6A9}"/>
              </a:ext>
            </a:extLst>
          </p:cNvPr>
          <p:cNvSpPr/>
          <p:nvPr/>
        </p:nvSpPr>
        <p:spPr>
          <a:xfrm>
            <a:off x="2981462" y="2607853"/>
            <a:ext cx="5365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Element A, element B, Average, Difference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E3B248-5593-4104-BC2D-86BCA15CDD36}"/>
              </a:ext>
            </a:extLst>
          </p:cNvPr>
          <p:cNvSpPr/>
          <p:nvPr/>
        </p:nvSpPr>
        <p:spPr>
          <a:xfrm>
            <a:off x="2981462" y="3408071"/>
            <a:ext cx="5365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example for BN the atomic number variables are:</a:t>
            </a:r>
          </a:p>
          <a:p>
            <a:r>
              <a:rPr lang="en-US" dirty="0"/>
              <a:t>	5, 7, 2, and 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67C3E7-794C-4593-B170-9CBAA80633B8}"/>
              </a:ext>
            </a:extLst>
          </p:cNvPr>
          <p:cNvSpPr/>
          <p:nvPr/>
        </p:nvSpPr>
        <p:spPr>
          <a:xfrm>
            <a:off x="2981462" y="4485288"/>
            <a:ext cx="5365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each compound is represented by 80 variables in a form of an array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02BEA9-CA66-4E75-A755-C45D351CA062}"/>
              </a:ext>
            </a:extLst>
          </p:cNvPr>
          <p:cNvSpPr/>
          <p:nvPr/>
        </p:nvSpPr>
        <p:spPr>
          <a:xfrm>
            <a:off x="2981462" y="5562505"/>
            <a:ext cx="5365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Since there are 694 compounds, a 694×80 matrix is created; we are in a 80 dimension space</a:t>
            </a:r>
          </a:p>
        </p:txBody>
      </p:sp>
    </p:spTree>
    <p:extLst>
      <p:ext uri="{BB962C8B-B14F-4D97-AF65-F5344CB8AC3E}">
        <p14:creationId xmlns:p14="http://schemas.microsoft.com/office/powerpoint/2010/main" val="112900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Splitting the data set into training and test set for case studies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0EF4A86-6801-4EA1-B1C9-13AD778BB0AE}"/>
              </a:ext>
            </a:extLst>
          </p:cNvPr>
          <p:cNvPicPr/>
          <p:nvPr/>
        </p:nvPicPr>
        <p:blipFill rotWithShape="1">
          <a:blip r:embed="rId3"/>
          <a:srcRect l="9604" t="18381" r="57292" b="15549"/>
          <a:stretch/>
        </p:blipFill>
        <p:spPr bwMode="auto">
          <a:xfrm>
            <a:off x="407782" y="1088412"/>
            <a:ext cx="5093970" cy="2860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4D2783-3A6D-4E3F-8830-8C5C6DCC7F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3"/>
          <a:stretch/>
        </p:blipFill>
        <p:spPr>
          <a:xfrm>
            <a:off x="382615" y="4377546"/>
            <a:ext cx="2144995" cy="20848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A74495E-00FC-446A-B0AE-4B30789C8D45}"/>
              </a:ext>
            </a:extLst>
          </p:cNvPr>
          <p:cNvSpPr/>
          <p:nvPr/>
        </p:nvSpPr>
        <p:spPr>
          <a:xfrm>
            <a:off x="2954767" y="4468738"/>
            <a:ext cx="5365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Splitting is to fairly evaluate the </a:t>
            </a:r>
            <a:r>
              <a:rPr lang="en-US" i="1" dirty="0"/>
              <a:t>predictive</a:t>
            </a:r>
            <a:r>
              <a:rPr lang="en-US" dirty="0"/>
              <a:t> power of the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EEF21-E99D-4CDC-BD23-87C6ACE88B0F}"/>
              </a:ext>
            </a:extLst>
          </p:cNvPr>
          <p:cNvSpPr/>
          <p:nvPr/>
        </p:nvSpPr>
        <p:spPr>
          <a:xfrm>
            <a:off x="2954767" y="5257720"/>
            <a:ext cx="5365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Here, this division is done with a ratio of 80% to 20%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A9F6DE-FA37-435F-A712-48750B708981}"/>
              </a:ext>
            </a:extLst>
          </p:cNvPr>
          <p:cNvSpPr/>
          <p:nvPr/>
        </p:nvSpPr>
        <p:spPr>
          <a:xfrm>
            <a:off x="2954767" y="5912354"/>
            <a:ext cx="5365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data is further normalized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F645C-B574-4E37-855C-ECDFBE15C68B}"/>
              </a:ext>
            </a:extLst>
          </p:cNvPr>
          <p:cNvSpPr txBox="1"/>
          <p:nvPr/>
        </p:nvSpPr>
        <p:spPr>
          <a:xfrm>
            <a:off x="0" y="6620488"/>
            <a:ext cx="275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http://scikit-learn.org/stable/user_guide.html</a:t>
            </a:r>
          </a:p>
        </p:txBody>
      </p:sp>
    </p:spTree>
    <p:extLst>
      <p:ext uri="{BB962C8B-B14F-4D97-AF65-F5344CB8AC3E}">
        <p14:creationId xmlns:p14="http://schemas.microsoft.com/office/powerpoint/2010/main" val="256122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1: Implementation of ordinary least squares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821A0A6-473C-4C24-89D5-9F451E7828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23"/>
          <a:stretch/>
        </p:blipFill>
        <p:spPr>
          <a:xfrm>
            <a:off x="377792" y="3922530"/>
            <a:ext cx="3234893" cy="20848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F1E21CF-D142-4B14-9BA1-B67927726D93}"/>
              </a:ext>
            </a:extLst>
          </p:cNvPr>
          <p:cNvSpPr/>
          <p:nvPr/>
        </p:nvSpPr>
        <p:spPr>
          <a:xfrm>
            <a:off x="555656" y="932376"/>
            <a:ext cx="4301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Linear models are generally defined as: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87B3AC-1F3D-4561-9644-05893FEEEC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987" r="88565" b="10090"/>
          <a:stretch/>
        </p:blipFill>
        <p:spPr>
          <a:xfrm>
            <a:off x="5376622" y="1547936"/>
            <a:ext cx="251670" cy="2600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34A524-ED70-4BEF-99B7-9CD5F1CE58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7" t="10003" r="60609" b="-10166"/>
          <a:stretch/>
        </p:blipFill>
        <p:spPr>
          <a:xfrm>
            <a:off x="7005810" y="1576902"/>
            <a:ext cx="362479" cy="2812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66568F-C0C6-4A6D-A760-38AB83C53BFC}"/>
              </a:ext>
            </a:extLst>
          </p:cNvPr>
          <p:cNvSpPr/>
          <p:nvPr/>
        </p:nvSpPr>
        <p:spPr>
          <a:xfrm>
            <a:off x="5770595" y="1493299"/>
            <a:ext cx="789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Coef.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A39F6D-0AB3-4FE1-9B08-B7DF3F1758A5}"/>
              </a:ext>
            </a:extLst>
          </p:cNvPr>
          <p:cNvSpPr/>
          <p:nvPr/>
        </p:nvSpPr>
        <p:spPr>
          <a:xfrm>
            <a:off x="7486650" y="1493299"/>
            <a:ext cx="1091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intercept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7D4AEB-4435-4EB8-BB3B-D84C3455F6D3}"/>
              </a:ext>
            </a:extLst>
          </p:cNvPr>
          <p:cNvSpPr/>
          <p:nvPr/>
        </p:nvSpPr>
        <p:spPr>
          <a:xfrm>
            <a:off x="555656" y="2115468"/>
            <a:ext cx="4301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Ordinary least squares: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E366A9-2A8F-422D-8678-3E285A5C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80961" b="-8722"/>
          <a:stretch/>
        </p:blipFill>
        <p:spPr>
          <a:xfrm>
            <a:off x="5410178" y="1048811"/>
            <a:ext cx="184558" cy="3179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6606C09-D80B-4821-AB99-7E9112099447}"/>
              </a:ext>
            </a:extLst>
          </p:cNvPr>
          <p:cNvSpPr/>
          <p:nvPr/>
        </p:nvSpPr>
        <p:spPr>
          <a:xfrm>
            <a:off x="5770595" y="984505"/>
            <a:ext cx="1804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70CE10-9AC2-4F0C-8432-2C2BA851B7C4}"/>
              </a:ext>
            </a:extLst>
          </p:cNvPr>
          <p:cNvCxnSpPr>
            <a:cxnSpLocks/>
          </p:cNvCxnSpPr>
          <p:nvPr/>
        </p:nvCxnSpPr>
        <p:spPr>
          <a:xfrm>
            <a:off x="4023838" y="2974430"/>
            <a:ext cx="621506" cy="0"/>
          </a:xfrm>
          <a:prstGeom prst="straightConnector1">
            <a:avLst/>
          </a:prstGeom>
          <a:ln w="76200">
            <a:solidFill>
              <a:srgbClr val="F2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B453B8-4F3B-4264-9868-BF4675DC9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93" y="3478770"/>
            <a:ext cx="3657600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DB76D-2133-4740-A097-0E4BE5B58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1" y="1551902"/>
            <a:ext cx="3689714" cy="256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1CD1A3-D6B2-4F04-AB9A-373C20BDFF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94" y="2756158"/>
            <a:ext cx="2780881" cy="427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23B73E-11E3-4DE9-BBD3-DD1950110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1" y="2813606"/>
            <a:ext cx="2644663" cy="3216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C0D8C4-C404-41D9-ABE7-FAE7689090DA}"/>
              </a:ext>
            </a:extLst>
          </p:cNvPr>
          <p:cNvSpPr txBox="1"/>
          <p:nvPr/>
        </p:nvSpPr>
        <p:spPr>
          <a:xfrm>
            <a:off x="-1" y="6620488"/>
            <a:ext cx="3195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http://scikit-learn.org/stable/modules/linear_model.html</a:t>
            </a:r>
          </a:p>
        </p:txBody>
      </p:sp>
    </p:spTree>
    <p:extLst>
      <p:ext uri="{BB962C8B-B14F-4D97-AF65-F5344CB8AC3E}">
        <p14:creationId xmlns:p14="http://schemas.microsoft.com/office/powerpoint/2010/main" val="221718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1: Evaluation of the ordinary least square model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89B1667-4C8F-46D3-BF07-85E5A31E8C7A}"/>
              </a:ext>
            </a:extLst>
          </p:cNvPr>
          <p:cNvSpPr/>
          <p:nvPr/>
        </p:nvSpPr>
        <p:spPr>
          <a:xfrm>
            <a:off x="5065772" y="822751"/>
            <a:ext cx="3666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Learning curve of formation energies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7831C9-A639-4281-AFB9-28053F49EB97}"/>
              </a:ext>
            </a:extLst>
          </p:cNvPr>
          <p:cNvSpPr/>
          <p:nvPr/>
        </p:nvSpPr>
        <p:spPr>
          <a:xfrm>
            <a:off x="2324651" y="6173847"/>
            <a:ext cx="4853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Linear regression is not stable with various splitting of test and train data and is ill-defined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FD82E-1BD2-43F5-8E6C-379B91D5287D}"/>
              </a:ext>
            </a:extLst>
          </p:cNvPr>
          <p:cNvSpPr/>
          <p:nvPr/>
        </p:nvSpPr>
        <p:spPr>
          <a:xfrm>
            <a:off x="517449" y="827621"/>
            <a:ext cx="444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Prediction of formation energies on test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50419-C3F3-444A-BB63-98DC6868C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7" y="1122308"/>
            <a:ext cx="3657600" cy="263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6F6E-10B3-4C95-B86D-52817994D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60" y="1171679"/>
            <a:ext cx="3657600" cy="2501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F3401B-EFEA-48E5-B1FC-117A72AD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2" y="3672763"/>
            <a:ext cx="3657600" cy="2516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A05C53-AC42-4A97-B74A-AF179B2FB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60" y="3672763"/>
            <a:ext cx="3657600" cy="25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56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19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1: Addition of a regularization term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FD82E-1BD2-43F5-8E6C-379B91D5287D}"/>
              </a:ext>
            </a:extLst>
          </p:cNvPr>
          <p:cNvSpPr/>
          <p:nvPr/>
        </p:nvSpPr>
        <p:spPr>
          <a:xfrm>
            <a:off x="470496" y="1034730"/>
            <a:ext cx="3857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Adding a regularization term to the ordinary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67B79F-81CB-4C40-BFEA-2BFBFD5D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8" y="1917190"/>
            <a:ext cx="3598474" cy="27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6E61F-C462-4B62-992F-15BD3FF9B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9" y="2854614"/>
            <a:ext cx="2759873" cy="32401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B67F6D6-10AA-4D44-BFF1-EA418D0932D2}"/>
              </a:ext>
            </a:extLst>
          </p:cNvPr>
          <p:cNvSpPr/>
          <p:nvPr/>
        </p:nvSpPr>
        <p:spPr>
          <a:xfrm>
            <a:off x="3135086" y="1733306"/>
            <a:ext cx="1193074" cy="646331"/>
          </a:xfrm>
          <a:prstGeom prst="ellipse">
            <a:avLst/>
          </a:prstGeom>
          <a:noFill/>
          <a:ln>
            <a:solidFill>
              <a:srgbClr val="F2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231360-F813-4501-9A3B-0FEE0999DE5C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3731623" y="2379637"/>
            <a:ext cx="0" cy="389689"/>
          </a:xfrm>
          <a:prstGeom prst="straightConnector1">
            <a:avLst/>
          </a:prstGeom>
          <a:ln>
            <a:solidFill>
              <a:srgbClr val="F2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0686531-F13A-485A-8509-A35FDAC36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2" y="3576929"/>
            <a:ext cx="3657600" cy="246309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71A5EF5-C67E-47C3-A771-4D3825E06379}"/>
              </a:ext>
            </a:extLst>
          </p:cNvPr>
          <p:cNvSpPr/>
          <p:nvPr/>
        </p:nvSpPr>
        <p:spPr>
          <a:xfrm>
            <a:off x="5025080" y="3576929"/>
            <a:ext cx="3857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Ridge regression of formation energies on the test 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44252A-3B56-4302-8D26-E57B21A58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749" y="4498129"/>
            <a:ext cx="2106649" cy="5614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D853924-5A91-432D-B8A8-BA12FC081B3D}"/>
              </a:ext>
            </a:extLst>
          </p:cNvPr>
          <p:cNvSpPr/>
          <p:nvPr/>
        </p:nvSpPr>
        <p:spPr>
          <a:xfrm>
            <a:off x="5025080" y="5268043"/>
            <a:ext cx="1793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RMSE </a:t>
            </a:r>
            <a:r>
              <a:rPr lang="en-US" dirty="0"/>
              <a:t>= 0.38 eV</a:t>
            </a:r>
            <a:endParaRPr lang="en-US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5A588A-8730-4615-BB10-89D296AE8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834207"/>
            <a:ext cx="3657600" cy="244452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3BEF55E-226C-4123-8995-B9CC334FB7BB}"/>
              </a:ext>
            </a:extLst>
          </p:cNvPr>
          <p:cNvSpPr/>
          <p:nvPr/>
        </p:nvSpPr>
        <p:spPr>
          <a:xfrm>
            <a:off x="5025080" y="5845877"/>
            <a:ext cx="1793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i="1" dirty="0"/>
              <a:t> </a:t>
            </a:r>
            <a:r>
              <a:rPr lang="en-US" dirty="0"/>
              <a:t>= 0.75</a:t>
            </a:r>
          </a:p>
        </p:txBody>
      </p:sp>
    </p:spTree>
    <p:extLst>
      <p:ext uri="{BB962C8B-B14F-4D97-AF65-F5344CB8AC3E}">
        <p14:creationId xmlns:p14="http://schemas.microsoft.com/office/powerpoint/2010/main" val="300991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3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bg1">
                    <a:lumMod val="50000"/>
                  </a:schemeClr>
                </a:solidFill>
              </a:rPr>
              <a:t>Machine learning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is used everywhere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49B6E-B7EB-4C6C-A16F-BBE06E533631}"/>
              </a:ext>
            </a:extLst>
          </p:cNvPr>
          <p:cNvSpPr/>
          <p:nvPr/>
        </p:nvSpPr>
        <p:spPr>
          <a:xfrm>
            <a:off x="925063" y="2463965"/>
            <a:ext cx="2369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Spam detection</a:t>
            </a:r>
          </a:p>
          <a:p>
            <a:r>
              <a:rPr lang="en-US" dirty="0"/>
              <a:t>Translation</a:t>
            </a:r>
          </a:p>
          <a:p>
            <a:r>
              <a:rPr lang="en-US" dirty="0"/>
              <a:t>Personalized 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246DB5-02B8-4649-893F-C61D110FD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56" y="3672513"/>
            <a:ext cx="1767431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35C754-2F7C-4AB1-AA69-BF438967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328326"/>
            <a:ext cx="2286000" cy="837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37C69-40CB-451F-8666-AE8899AB0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3" y="4109963"/>
            <a:ext cx="1828800" cy="8485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559B46-F2C7-48E1-B890-B949F2C378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176" y="1003803"/>
            <a:ext cx="1828800" cy="12162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C85727-1E19-42FA-99F4-9A34DBD4B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72" y="3672513"/>
            <a:ext cx="1417633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E84DE9-2563-4D7B-91C2-56F3296F80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3" y="960513"/>
            <a:ext cx="1828800" cy="12192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CFCD96-6DE9-4857-B510-E7F544BA31AF}"/>
              </a:ext>
            </a:extLst>
          </p:cNvPr>
          <p:cNvSpPr/>
          <p:nvPr/>
        </p:nvSpPr>
        <p:spPr>
          <a:xfrm>
            <a:off x="3546949" y="2740964"/>
            <a:ext cx="1896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Face recognition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5A7DE8-0722-4092-B7A2-F8CBE5FA3193}"/>
              </a:ext>
            </a:extLst>
          </p:cNvPr>
          <p:cNvSpPr/>
          <p:nvPr/>
        </p:nvSpPr>
        <p:spPr>
          <a:xfrm>
            <a:off x="6382449" y="2740964"/>
            <a:ext cx="2442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Recommend items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7D7CC-9052-411F-8CB8-ED6DAE775A21}"/>
              </a:ext>
            </a:extLst>
          </p:cNvPr>
          <p:cNvSpPr/>
          <p:nvPr/>
        </p:nvSpPr>
        <p:spPr>
          <a:xfrm>
            <a:off x="571588" y="5681195"/>
            <a:ext cx="2535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Movie recommendations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C6DF1D-8F53-46CB-A66D-705C3431DC5B}"/>
              </a:ext>
            </a:extLst>
          </p:cNvPr>
          <p:cNvSpPr/>
          <p:nvPr/>
        </p:nvSpPr>
        <p:spPr>
          <a:xfrm>
            <a:off x="3409997" y="5694198"/>
            <a:ext cx="2525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Music recommendations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BB8F30-81F3-4B2C-A290-B676821A0749}"/>
              </a:ext>
            </a:extLst>
          </p:cNvPr>
          <p:cNvSpPr/>
          <p:nvPr/>
        </p:nvSpPr>
        <p:spPr>
          <a:xfrm>
            <a:off x="6524105" y="5694198"/>
            <a:ext cx="182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Self-driving cars</a:t>
            </a:r>
          </a:p>
        </p:txBody>
      </p:sp>
    </p:spTree>
    <p:extLst>
      <p:ext uri="{BB962C8B-B14F-4D97-AF65-F5344CB8AC3E}">
        <p14:creationId xmlns:p14="http://schemas.microsoft.com/office/powerpoint/2010/main" val="2898672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1: Support vector regression (SVR) method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8B35B0-2503-4AC7-B7E5-891DC2A007D7}"/>
              </a:ext>
            </a:extLst>
          </p:cNvPr>
          <p:cNvSpPr txBox="1"/>
          <p:nvPr/>
        </p:nvSpPr>
        <p:spPr>
          <a:xfrm>
            <a:off x="22080" y="6611779"/>
            <a:ext cx="32523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Smola</a:t>
            </a:r>
            <a:r>
              <a:rPr lang="en-US" sz="1000" dirty="0"/>
              <a:t> and </a:t>
            </a:r>
            <a:r>
              <a:rPr lang="en-US" sz="1000" dirty="0" err="1"/>
              <a:t>Scholkopf</a:t>
            </a:r>
            <a:r>
              <a:rPr lang="en-US" sz="1000" dirty="0"/>
              <a:t>. </a:t>
            </a:r>
            <a:r>
              <a:rPr lang="en-US" sz="1000" i="1" dirty="0"/>
              <a:t>Statistics and Computing </a:t>
            </a:r>
            <a:r>
              <a:rPr lang="en-US" sz="1000" b="1" dirty="0"/>
              <a:t>2004</a:t>
            </a:r>
            <a:r>
              <a:rPr lang="en-US" sz="1000" dirty="0"/>
              <a:t>, 14.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484A0-77A9-432A-8EE0-72A3F36EB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06" y="834666"/>
            <a:ext cx="1090433" cy="464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8C355-1AE2-41D3-BFE3-315761C74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5" y="1218984"/>
            <a:ext cx="1583321" cy="248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58061-EF87-483A-9C05-A8DE4760D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55" y="1413067"/>
            <a:ext cx="1968451" cy="5926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AE80DBB-B46F-45A7-A670-F6A2F984B453}"/>
              </a:ext>
            </a:extLst>
          </p:cNvPr>
          <p:cNvSpPr/>
          <p:nvPr/>
        </p:nvSpPr>
        <p:spPr>
          <a:xfrm>
            <a:off x="6641007" y="989261"/>
            <a:ext cx="1569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Empirical risk (loss function)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819509-1AFC-420B-873B-500E926AB5CD}"/>
              </a:ext>
            </a:extLst>
          </p:cNvPr>
          <p:cNvCxnSpPr>
            <a:cxnSpLocks/>
          </p:cNvCxnSpPr>
          <p:nvPr/>
        </p:nvCxnSpPr>
        <p:spPr>
          <a:xfrm flipH="1" flipV="1">
            <a:off x="5508689" y="1295333"/>
            <a:ext cx="715195" cy="9632"/>
          </a:xfrm>
          <a:prstGeom prst="straightConnector1">
            <a:avLst/>
          </a:prstGeom>
          <a:ln>
            <a:solidFill>
              <a:srgbClr val="F2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81EA653-AF19-4D87-B375-1FC20F39EF2D}"/>
              </a:ext>
            </a:extLst>
          </p:cNvPr>
          <p:cNvSpPr/>
          <p:nvPr/>
        </p:nvSpPr>
        <p:spPr>
          <a:xfrm>
            <a:off x="765513" y="2427884"/>
            <a:ext cx="6602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Goal is to find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f(x)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that has at most </a:t>
            </a:r>
            <a:r>
              <a:rPr lang="el-GR" i="1" dirty="0">
                <a:solidFill>
                  <a:schemeClr val="accent1">
                    <a:lumMod val="75000"/>
                  </a:schemeClr>
                </a:solidFill>
              </a:rPr>
              <a:t>ϵ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deviation from targets 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i="1" baseline="-250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 all the training data while being as flat as possible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60794B-2FD6-49BF-8289-1ACC190C9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97" y="3067475"/>
            <a:ext cx="5893005" cy="2743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DC8A74-5F33-4477-9153-1516E5F2F4D1}"/>
              </a:ext>
            </a:extLst>
          </p:cNvPr>
          <p:cNvSpPr/>
          <p:nvPr/>
        </p:nvSpPr>
        <p:spPr>
          <a:xfrm>
            <a:off x="1891937" y="1542439"/>
            <a:ext cx="1157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Subject to</a:t>
            </a:r>
          </a:p>
        </p:txBody>
      </p:sp>
    </p:spTree>
    <p:extLst>
      <p:ext uri="{BB962C8B-B14F-4D97-AF65-F5344CB8AC3E}">
        <p14:creationId xmlns:p14="http://schemas.microsoft.com/office/powerpoint/2010/main" val="263590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1: Introducing regularization in SVR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8B35B0-2503-4AC7-B7E5-891DC2A007D7}"/>
              </a:ext>
            </a:extLst>
          </p:cNvPr>
          <p:cNvSpPr txBox="1"/>
          <p:nvPr/>
        </p:nvSpPr>
        <p:spPr>
          <a:xfrm>
            <a:off x="22080" y="6611779"/>
            <a:ext cx="32523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Smola</a:t>
            </a:r>
            <a:r>
              <a:rPr lang="en-US" sz="1000" dirty="0"/>
              <a:t> and </a:t>
            </a:r>
            <a:r>
              <a:rPr lang="en-US" sz="1000" dirty="0" err="1"/>
              <a:t>Scholkopf</a:t>
            </a:r>
            <a:r>
              <a:rPr lang="en-US" sz="1000" dirty="0"/>
              <a:t>. </a:t>
            </a:r>
            <a:r>
              <a:rPr lang="en-US" sz="1000" i="1" dirty="0"/>
              <a:t>Statistics and Computing </a:t>
            </a:r>
            <a:r>
              <a:rPr lang="en-US" sz="1000" b="1" dirty="0"/>
              <a:t>2004</a:t>
            </a:r>
            <a:r>
              <a:rPr lang="en-US" sz="1000" dirty="0"/>
              <a:t>, 14.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1EA653-AF19-4D87-B375-1FC20F39EF2D}"/>
              </a:ext>
            </a:extLst>
          </p:cNvPr>
          <p:cNvSpPr/>
          <p:nvPr/>
        </p:nvSpPr>
        <p:spPr>
          <a:xfrm>
            <a:off x="742892" y="2431269"/>
            <a:ext cx="6602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constant C determines the trade-off between the flatness of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and the amount which deviations larger than </a:t>
            </a:r>
            <a:r>
              <a:rPr lang="el-GR" i="1" dirty="0">
                <a:solidFill>
                  <a:schemeClr val="accent1">
                    <a:lumMod val="75000"/>
                  </a:schemeClr>
                </a:solidFill>
              </a:rPr>
              <a:t>ϵ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are tolerated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228572-BFA7-44FC-B8B1-89C7ED4C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7" y="1048811"/>
            <a:ext cx="2294400" cy="44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BE26DB-7436-497D-B0B6-A1193AE01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7" y="1758289"/>
            <a:ext cx="2050559" cy="5182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7319D2-7371-4391-90A5-56538250EE76}"/>
              </a:ext>
            </a:extLst>
          </p:cNvPr>
          <p:cNvSpPr/>
          <p:nvPr/>
        </p:nvSpPr>
        <p:spPr>
          <a:xfrm>
            <a:off x="742892" y="5892582"/>
            <a:ext cx="6602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If the data is not solvable a kernel function could map the data into higher dimension where optimization is feasible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6A1270-5043-4B8B-9090-32BDE3B63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97" y="3067475"/>
            <a:ext cx="589300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00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1: Tuning SVR parameters using cross-validation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89B1667-4C8F-46D3-BF07-85E5A31E8C7A}"/>
              </a:ext>
            </a:extLst>
          </p:cNvPr>
          <p:cNvSpPr/>
          <p:nvPr/>
        </p:nvSpPr>
        <p:spPr>
          <a:xfrm>
            <a:off x="993012" y="5366248"/>
            <a:ext cx="330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1- Helps saving data for training!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C98658-F721-4497-A1B1-09DAE6CC0EB7}"/>
              </a:ext>
            </a:extLst>
          </p:cNvPr>
          <p:cNvGrpSpPr/>
          <p:nvPr/>
        </p:nvGrpSpPr>
        <p:grpSpPr>
          <a:xfrm>
            <a:off x="1271666" y="881684"/>
            <a:ext cx="5912906" cy="3752715"/>
            <a:chOff x="152400" y="1056640"/>
            <a:chExt cx="6553200" cy="382016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66F445-8B45-4F95-BBDC-9B573C5A661F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69" t="25370" r="3060" b="13258"/>
            <a:stretch/>
          </p:blipFill>
          <p:spPr bwMode="auto">
            <a:xfrm>
              <a:off x="152400" y="2152650"/>
              <a:ext cx="6496050" cy="27241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713E0F-0A07-4C38-A2B4-2203E47B0A5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09" t="44436" r="2564" b="29928"/>
            <a:stretch/>
          </p:blipFill>
          <p:spPr bwMode="auto">
            <a:xfrm>
              <a:off x="733425" y="1056640"/>
              <a:ext cx="5972175" cy="10293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593F6F7-5A4B-4EF7-A068-31D52BF710F7}"/>
              </a:ext>
            </a:extLst>
          </p:cNvPr>
          <p:cNvSpPr/>
          <p:nvPr/>
        </p:nvSpPr>
        <p:spPr>
          <a:xfrm>
            <a:off x="4700141" y="5366248"/>
            <a:ext cx="330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2- Avoiding over-fitting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887C7-866D-46B7-B004-CD5F4FCEEFB9}"/>
              </a:ext>
            </a:extLst>
          </p:cNvPr>
          <p:cNvSpPr/>
          <p:nvPr/>
        </p:nvSpPr>
        <p:spPr>
          <a:xfrm>
            <a:off x="993012" y="5846867"/>
            <a:ext cx="3465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3- Tuning regularization parameter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4722BB-85F8-4218-BD95-D346A84C62F4}"/>
              </a:ext>
            </a:extLst>
          </p:cNvPr>
          <p:cNvSpPr/>
          <p:nvPr/>
        </p:nvSpPr>
        <p:spPr>
          <a:xfrm>
            <a:off x="4700141" y="5846867"/>
            <a:ext cx="4130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4- Fair evaluation of the performance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5E416-9792-41A6-97B0-3ED8196A3257}"/>
              </a:ext>
            </a:extLst>
          </p:cNvPr>
          <p:cNvSpPr/>
          <p:nvPr/>
        </p:nvSpPr>
        <p:spPr>
          <a:xfrm>
            <a:off x="3169024" y="4686635"/>
            <a:ext cx="228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5-fold cross-validation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E0895-1859-479F-A8D2-97478D591135}"/>
              </a:ext>
            </a:extLst>
          </p:cNvPr>
          <p:cNvSpPr txBox="1"/>
          <p:nvPr/>
        </p:nvSpPr>
        <p:spPr>
          <a:xfrm>
            <a:off x="22080" y="6611779"/>
            <a:ext cx="32523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https://www.youtube.com/watch?v=2kT6QOVSgSg</a:t>
            </a:r>
          </a:p>
        </p:txBody>
      </p:sp>
    </p:spTree>
    <p:extLst>
      <p:ext uri="{BB962C8B-B14F-4D97-AF65-F5344CB8AC3E}">
        <p14:creationId xmlns:p14="http://schemas.microsoft.com/office/powerpoint/2010/main" val="1714301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1: Tuning SVR parameters using cross-validation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94722BB-85F8-4218-BD95-D346A84C62F4}"/>
              </a:ext>
            </a:extLst>
          </p:cNvPr>
          <p:cNvSpPr/>
          <p:nvPr/>
        </p:nvSpPr>
        <p:spPr>
          <a:xfrm>
            <a:off x="4734975" y="2062823"/>
            <a:ext cx="41303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Best performance is achieved using:</a:t>
            </a:r>
          </a:p>
          <a:p>
            <a:endParaRPr lang="en-US" dirty="0"/>
          </a:p>
          <a:p>
            <a:r>
              <a:rPr lang="en-US" dirty="0"/>
              <a:t>C= 10		γ =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F04F2-DAA7-49BE-A630-6CFC376AF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9" y="1671037"/>
            <a:ext cx="4026090" cy="4572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052821-6015-45D5-B980-BCCDA32AA696}"/>
              </a:ext>
            </a:extLst>
          </p:cNvPr>
          <p:cNvSpPr/>
          <p:nvPr/>
        </p:nvSpPr>
        <p:spPr>
          <a:xfrm>
            <a:off x="4734975" y="3457688"/>
            <a:ext cx="4130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 is the regularization term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430C9D-975D-4F79-A307-EDB81B252388}"/>
              </a:ext>
            </a:extLst>
          </p:cNvPr>
          <p:cNvSpPr/>
          <p:nvPr/>
        </p:nvSpPr>
        <p:spPr>
          <a:xfrm>
            <a:off x="4734975" y="4298555"/>
            <a:ext cx="4130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γ is a variable in the RBF kernel function used in this model</a:t>
            </a:r>
          </a:p>
        </p:txBody>
      </p:sp>
    </p:spTree>
    <p:extLst>
      <p:ext uri="{BB962C8B-B14F-4D97-AF65-F5344CB8AC3E}">
        <p14:creationId xmlns:p14="http://schemas.microsoft.com/office/powerpoint/2010/main" val="2547400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1: Machine learning formation energies using SVR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52821-6015-45D5-B980-BCCDA32AA696}"/>
              </a:ext>
            </a:extLst>
          </p:cNvPr>
          <p:cNvSpPr/>
          <p:nvPr/>
        </p:nvSpPr>
        <p:spPr>
          <a:xfrm>
            <a:off x="1278208" y="1218350"/>
            <a:ext cx="2641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Support vector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5C1E3-F7B1-4ED9-9043-DCD21B5F5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5" y="1899632"/>
            <a:ext cx="3657600" cy="2507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C66AC-F169-4289-9B2A-5AC5EFA85AA2}"/>
              </a:ext>
            </a:extLst>
          </p:cNvPr>
          <p:cNvSpPr/>
          <p:nvPr/>
        </p:nvSpPr>
        <p:spPr>
          <a:xfrm>
            <a:off x="5704349" y="4858707"/>
            <a:ext cx="1793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RMSE </a:t>
            </a:r>
            <a:r>
              <a:rPr lang="en-US" dirty="0"/>
              <a:t>= 0.38 eV</a:t>
            </a:r>
            <a:endParaRPr lang="en-US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AF1D86-9F4C-4E05-91F9-BB6C69081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931133"/>
            <a:ext cx="3657600" cy="24445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06D04-D262-4D67-9567-DD7D154EB0C7}"/>
              </a:ext>
            </a:extLst>
          </p:cNvPr>
          <p:cNvSpPr/>
          <p:nvPr/>
        </p:nvSpPr>
        <p:spPr>
          <a:xfrm>
            <a:off x="5704349" y="5436541"/>
            <a:ext cx="1793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i="1" dirty="0"/>
              <a:t> </a:t>
            </a:r>
            <a:r>
              <a:rPr lang="en-US" dirty="0"/>
              <a:t>= 0.75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44BA9A-CEA8-48F2-AD7B-DBD17C746F1E}"/>
              </a:ext>
            </a:extLst>
          </p:cNvPr>
          <p:cNvSpPr/>
          <p:nvPr/>
        </p:nvSpPr>
        <p:spPr>
          <a:xfrm>
            <a:off x="1602612" y="4862654"/>
            <a:ext cx="1793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RMSE </a:t>
            </a:r>
            <a:r>
              <a:rPr lang="en-US" dirty="0"/>
              <a:t>= 0.32 eV</a:t>
            </a:r>
            <a:endParaRPr lang="en-US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027A2D-E82A-4138-B37D-0B062C18C6E1}"/>
              </a:ext>
            </a:extLst>
          </p:cNvPr>
          <p:cNvSpPr/>
          <p:nvPr/>
        </p:nvSpPr>
        <p:spPr>
          <a:xfrm>
            <a:off x="1602612" y="5436542"/>
            <a:ext cx="1027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i="1" dirty="0"/>
              <a:t> </a:t>
            </a:r>
            <a:r>
              <a:rPr lang="en-US" dirty="0"/>
              <a:t>= 0.87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BAE60E-04BB-4E72-ADB4-C1944DE5A639}"/>
              </a:ext>
            </a:extLst>
          </p:cNvPr>
          <p:cNvSpPr/>
          <p:nvPr/>
        </p:nvSpPr>
        <p:spPr>
          <a:xfrm>
            <a:off x="5751311" y="1209795"/>
            <a:ext cx="1746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14029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1: Comparing learning curves in formation energy ML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A027A2D-E82A-4138-B37D-0B062C18C6E1}"/>
              </a:ext>
            </a:extLst>
          </p:cNvPr>
          <p:cNvSpPr/>
          <p:nvPr/>
        </p:nvSpPr>
        <p:spPr>
          <a:xfrm>
            <a:off x="1480772" y="5163180"/>
            <a:ext cx="5887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Statistics should be evaluated on test set, not training set!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DFBC2-2B5C-425A-81E3-6C14F98C4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15" y="1208358"/>
            <a:ext cx="5517674" cy="37730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74ADCFC-3ADF-46C5-9D02-808D0B1B5329}"/>
              </a:ext>
            </a:extLst>
          </p:cNvPr>
          <p:cNvSpPr/>
          <p:nvPr/>
        </p:nvSpPr>
        <p:spPr>
          <a:xfrm>
            <a:off x="1480772" y="5710020"/>
            <a:ext cx="5887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Reasonable models are achievable with modest number of training data and simple regression practices</a:t>
            </a:r>
          </a:p>
        </p:txBody>
      </p:sp>
    </p:spTree>
    <p:extLst>
      <p:ext uri="{BB962C8B-B14F-4D97-AF65-F5344CB8AC3E}">
        <p14:creationId xmlns:p14="http://schemas.microsoft.com/office/powerpoint/2010/main" val="328696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2: Classification of crystal structures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A669A7A-D36E-4E9A-B2E8-3E006233D7AA}"/>
              </a:ext>
            </a:extLst>
          </p:cNvPr>
          <p:cNvSpPr/>
          <p:nvPr/>
        </p:nvSpPr>
        <p:spPr>
          <a:xfrm>
            <a:off x="823654" y="1058137"/>
            <a:ext cx="4562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Only A</a:t>
            </a:r>
            <a:r>
              <a:rPr lang="en-US" baseline="-25000" dirty="0"/>
              <a:t>1</a:t>
            </a: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binaries are extracted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8842AF-257C-46AE-BECE-FE1B98488288}"/>
              </a:ext>
            </a:extLst>
          </p:cNvPr>
          <p:cNvSpPr/>
          <p:nvPr/>
        </p:nvSpPr>
        <p:spPr>
          <a:xfrm>
            <a:off x="823654" y="1633539"/>
            <a:ext cx="5530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Only Cubic and Hexagonal structures are selected denoted as class 0 and class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F88451-F181-4443-AAA1-19A334547EEA}"/>
              </a:ext>
            </a:extLst>
          </p:cNvPr>
          <p:cNvSpPr/>
          <p:nvPr/>
        </p:nvSpPr>
        <p:spPr>
          <a:xfrm>
            <a:off x="823654" y="2485941"/>
            <a:ext cx="5910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Training set consists of 694 binaries including 521 cubic and 173 hexagonal structures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3520D-647F-41D1-BC95-222155808078}"/>
              </a:ext>
            </a:extLst>
          </p:cNvPr>
          <p:cNvSpPr/>
          <p:nvPr/>
        </p:nvSpPr>
        <p:spPr>
          <a:xfrm>
            <a:off x="1955768" y="3476842"/>
            <a:ext cx="5910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Can we learn and predict crystal structures based on compositional descriptors?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C2055-43A8-474C-9432-7A36E8BF9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13" y="4467743"/>
            <a:ext cx="1428750" cy="1838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7A6CCF-7F14-4C7C-9844-D77079222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43" y="4800840"/>
            <a:ext cx="3705225" cy="1228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F12EDA-3B72-457B-B143-01FBF84A2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08" y="4937653"/>
            <a:ext cx="546690" cy="9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34" y="2223768"/>
            <a:ext cx="3200400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34" y="2223768"/>
            <a:ext cx="3200400" cy="32004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33734" y="2223768"/>
            <a:ext cx="3200400" cy="3200400"/>
            <a:chOff x="333734" y="3427731"/>
            <a:chExt cx="3200400" cy="32004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34" y="3427731"/>
              <a:ext cx="3200400" cy="32004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2918283" y="3651437"/>
              <a:ext cx="30116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34" y="2223768"/>
            <a:ext cx="3200400" cy="3200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15079" y="2694287"/>
            <a:ext cx="4400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goal of classifier is to define a hyperplane that best classifies all training vectors (data)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15079" y="3823968"/>
            <a:ext cx="44003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optimal hyperplane is achieved by maximizing the margin (W) defined by the support vectors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33061" y="220655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11A2-651E-4F5E-9A7B-4D4C5DCB78AC}" type="slidenum">
              <a:rPr lang="en-US" smtClean="0"/>
              <a:t>27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ED5394-6188-4C17-A76B-9B12CDBA9749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2: Support vector classification (SVC)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48E341-7EFE-4116-BC8F-15D2745C1D04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36E5534-BB21-4D52-9509-869F99AADF5F}"/>
              </a:ext>
            </a:extLst>
          </p:cNvPr>
          <p:cNvSpPr/>
          <p:nvPr/>
        </p:nvSpPr>
        <p:spPr>
          <a:xfrm>
            <a:off x="470496" y="1060658"/>
            <a:ext cx="8341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idea is similar to regression but the respond (y) are discreet instead of continuous</a:t>
            </a:r>
          </a:p>
        </p:txBody>
      </p:sp>
    </p:spTree>
    <p:extLst>
      <p:ext uri="{BB962C8B-B14F-4D97-AF65-F5344CB8AC3E}">
        <p14:creationId xmlns:p14="http://schemas.microsoft.com/office/powerpoint/2010/main" val="34674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8507618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2: Projecting input space to feature space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146326-D67E-43B6-ACCE-8927A56BEE10}"/>
                  </a:ext>
                </a:extLst>
              </p:cNvPr>
              <p:cNvSpPr/>
              <p:nvPr/>
            </p:nvSpPr>
            <p:spPr>
              <a:xfrm>
                <a:off x="152400" y="4742866"/>
                <a:ext cx="8763000" cy="1689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Transformation can be completed using a kernel (</a:t>
                </a:r>
                <a:r>
                  <a:rPr lang="en-US" dirty="0">
                    <a:latin typeface="Symbol" panose="05050102010706020507" pitchFamily="18" charset="2"/>
                  </a:rPr>
                  <a:t>F</a:t>
                </a:r>
                <a:r>
                  <a:rPr lang="en-US" dirty="0"/>
                  <a:t>) to map nonlinear input space in to a feature space that can has a clear decision boundary</a:t>
                </a:r>
              </a:p>
              <a:p>
                <a:endParaRPr lang="en-US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)⋅</m:t>
                      </m:r>
                      <m:r>
                        <m:rPr>
                          <m:sty m:val="p"/>
                        </m:rPr>
                        <a:rPr lang="el-GR" dirty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l-GR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900" dirty="0"/>
              </a:p>
              <a:p>
                <a:r>
                  <a:rPr lang="en-US" dirty="0"/>
                  <a:t>We use radial basis function (RBF)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146326-D67E-43B6-ACCE-8927A56BE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742866"/>
                <a:ext cx="8763000" cy="1689822"/>
              </a:xfrm>
              <a:prstGeom prst="rect">
                <a:avLst/>
              </a:prstGeom>
              <a:blipFill>
                <a:blip r:embed="rId3"/>
                <a:stretch>
                  <a:fillRect l="-556" t="-2527" b="-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F47D76C-D19C-4625-AC96-E74A6106CE5A}"/>
              </a:ext>
            </a:extLst>
          </p:cNvPr>
          <p:cNvSpPr txBox="1"/>
          <p:nvPr/>
        </p:nvSpPr>
        <p:spPr>
          <a:xfrm>
            <a:off x="1270852" y="392421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space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23972-2A27-4361-B500-FD0716A8395C}"/>
              </a:ext>
            </a:extLst>
          </p:cNvPr>
          <p:cNvSpPr txBox="1"/>
          <p:nvPr/>
        </p:nvSpPr>
        <p:spPr>
          <a:xfrm>
            <a:off x="6227289" y="3991244"/>
            <a:ext cx="145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15BBEE-B2B2-49A0-AD23-6ED94E8D93A7}"/>
              </a:ext>
            </a:extLst>
          </p:cNvPr>
          <p:cNvGrpSpPr/>
          <p:nvPr/>
        </p:nvGrpSpPr>
        <p:grpSpPr>
          <a:xfrm>
            <a:off x="3886200" y="2209800"/>
            <a:ext cx="1033757" cy="461196"/>
            <a:chOff x="4071643" y="2358204"/>
            <a:chExt cx="1033757" cy="46119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E4FA16-813D-456A-A904-40E90DCD20BB}"/>
                </a:ext>
              </a:extLst>
            </p:cNvPr>
            <p:cNvCxnSpPr/>
            <p:nvPr/>
          </p:nvCxnSpPr>
          <p:spPr>
            <a:xfrm>
              <a:off x="4191000" y="2819400"/>
              <a:ext cx="914400" cy="0"/>
            </a:xfrm>
            <a:prstGeom prst="straightConnector1">
              <a:avLst/>
            </a:prstGeom>
            <a:ln w="76200">
              <a:solidFill>
                <a:srgbClr val="666666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289B7CF-0058-4541-B4CB-969D1128B004}"/>
                    </a:ext>
                  </a:extLst>
                </p:cNvPr>
                <p:cNvSpPr txBox="1"/>
                <p:nvPr/>
              </p:nvSpPr>
              <p:spPr>
                <a:xfrm>
                  <a:off x="4071643" y="2358204"/>
                  <a:ext cx="9974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Symbol" panose="05050102010706020507" pitchFamily="18" charset="2"/>
                    </a:rPr>
                    <a:t>&lt;F</a:t>
                  </a:r>
                  <a14:m>
                    <m:oMath xmlns:m="http://schemas.openxmlformats.org/officeDocument/2006/math"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latin typeface="Symbol" panose="05050102010706020507" pitchFamily="18" charset="2"/>
                    </a:rPr>
                    <a:t>,F</a:t>
                  </a:r>
                  <a14:m>
                    <m:oMath xmlns:m="http://schemas.openxmlformats.org/officeDocument/2006/math"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latin typeface="Symbol" panose="05050102010706020507" pitchFamily="18" charset="2"/>
                    </a:rPr>
                    <a:t>&gt;</a:t>
                  </a: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643" y="2358204"/>
                  <a:ext cx="99745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521" t="-10000" r="-552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03C61F-8D5C-4CA0-8D84-F17224028467}"/>
              </a:ext>
            </a:extLst>
          </p:cNvPr>
          <p:cNvGrpSpPr/>
          <p:nvPr/>
        </p:nvGrpSpPr>
        <p:grpSpPr>
          <a:xfrm>
            <a:off x="897036" y="1267333"/>
            <a:ext cx="2477380" cy="2333674"/>
            <a:chOff x="447675" y="2559050"/>
            <a:chExt cx="3319463" cy="3041650"/>
          </a:xfrm>
        </p:grpSpPr>
        <p:sp>
          <p:nvSpPr>
            <p:cNvPr id="21" name="Line 6">
              <a:extLst>
                <a:ext uri="{FF2B5EF4-FFF2-40B4-BE49-F238E27FC236}">
                  <a16:creationId xmlns:a16="http://schemas.microsoft.com/office/drawing/2014/main" id="{D3927BCD-DCE3-4B6F-A58B-9F08359B1F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8513" y="2559050"/>
              <a:ext cx="0" cy="3041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Line 7">
              <a:extLst>
                <a:ext uri="{FF2B5EF4-FFF2-40B4-BE49-F238E27FC236}">
                  <a16:creationId xmlns:a16="http://schemas.microsoft.com/office/drawing/2014/main" id="{48881723-9B59-43B6-9289-F18A75C7DD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675" y="4170363"/>
              <a:ext cx="33194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16194684-D6C8-4DF2-8DF9-10EC3F49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675" y="33909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AutoShape 9">
              <a:extLst>
                <a:ext uri="{FF2B5EF4-FFF2-40B4-BE49-F238E27FC236}">
                  <a16:creationId xmlns:a16="http://schemas.microsoft.com/office/drawing/2014/main" id="{1190DF97-CF09-4943-8BE8-38764D82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37480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AutoShape 10">
              <a:extLst>
                <a:ext uri="{FF2B5EF4-FFF2-40B4-BE49-F238E27FC236}">
                  <a16:creationId xmlns:a16="http://schemas.microsoft.com/office/drawing/2014/main" id="{7E03F9F6-F2C4-4F42-9C28-77732A5D5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400" y="42941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" name="AutoShape 11">
              <a:extLst>
                <a:ext uri="{FF2B5EF4-FFF2-40B4-BE49-F238E27FC236}">
                  <a16:creationId xmlns:a16="http://schemas.microsoft.com/office/drawing/2014/main" id="{A5FF8999-5BB3-4EF1-97D2-3F51FBE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47704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AutoShape 12">
              <a:extLst>
                <a:ext uri="{FF2B5EF4-FFF2-40B4-BE49-F238E27FC236}">
                  <a16:creationId xmlns:a16="http://schemas.microsoft.com/office/drawing/2014/main" id="{37E02598-8439-4E28-8E98-95CD50FA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700" y="34369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" name="AutoShape 13">
              <a:extLst>
                <a:ext uri="{FF2B5EF4-FFF2-40B4-BE49-F238E27FC236}">
                  <a16:creationId xmlns:a16="http://schemas.microsoft.com/office/drawing/2014/main" id="{2437B787-E700-46CE-AD14-E7B8C2F60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40655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" name="AutoShape 14">
              <a:extLst>
                <a:ext uri="{FF2B5EF4-FFF2-40B4-BE49-F238E27FC236}">
                  <a16:creationId xmlns:a16="http://schemas.microsoft.com/office/drawing/2014/main" id="{74859BB2-CA4D-4804-8DFF-0A55612A7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0" y="48085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AutoShape 15">
              <a:extLst>
                <a:ext uri="{FF2B5EF4-FFF2-40B4-BE49-F238E27FC236}">
                  <a16:creationId xmlns:a16="http://schemas.microsoft.com/office/drawing/2014/main" id="{B80C1B43-94A9-4DED-8911-9240A04DB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38369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" name="AutoShape 16">
              <a:extLst>
                <a:ext uri="{FF2B5EF4-FFF2-40B4-BE49-F238E27FC236}">
                  <a16:creationId xmlns:a16="http://schemas.microsoft.com/office/drawing/2014/main" id="{265178F6-A22B-43A5-A372-A078739FD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500" y="38242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" name="AutoShape 17">
              <a:extLst>
                <a:ext uri="{FF2B5EF4-FFF2-40B4-BE49-F238E27FC236}">
                  <a16:creationId xmlns:a16="http://schemas.microsoft.com/office/drawing/2014/main" id="{1A79BF24-C17A-4352-A92A-31CDD988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50371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" name="AutoShape 18">
              <a:extLst>
                <a:ext uri="{FF2B5EF4-FFF2-40B4-BE49-F238E27FC236}">
                  <a16:creationId xmlns:a16="http://schemas.microsoft.com/office/drawing/2014/main" id="{E2C2A558-7C4B-4B02-AF77-E388E74AC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" y="39512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" name="AutoShape 19">
              <a:extLst>
                <a:ext uri="{FF2B5EF4-FFF2-40B4-BE49-F238E27FC236}">
                  <a16:creationId xmlns:a16="http://schemas.microsoft.com/office/drawing/2014/main" id="{B517EB68-497D-4F04-9D70-CA4A3EB22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200" y="54054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" name="AutoShape 20">
              <a:extLst>
                <a:ext uri="{FF2B5EF4-FFF2-40B4-BE49-F238E27FC236}">
                  <a16:creationId xmlns:a16="http://schemas.microsoft.com/office/drawing/2014/main" id="{1FD9DB13-F762-4459-8F91-BC8AF3B13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45608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" name="AutoShape 21">
              <a:extLst>
                <a:ext uri="{FF2B5EF4-FFF2-40B4-BE49-F238E27FC236}">
                  <a16:creationId xmlns:a16="http://schemas.microsoft.com/office/drawing/2014/main" id="{CD7B0520-0684-42EA-86E9-58F1FD792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650" y="51006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" name="AutoShape 22">
              <a:extLst>
                <a:ext uri="{FF2B5EF4-FFF2-40B4-BE49-F238E27FC236}">
                  <a16:creationId xmlns:a16="http://schemas.microsoft.com/office/drawing/2014/main" id="{FFC541A5-4404-4A77-8178-D006B3B5A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" y="46180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AutoShape 23">
              <a:extLst>
                <a:ext uri="{FF2B5EF4-FFF2-40B4-BE49-F238E27FC236}">
                  <a16:creationId xmlns:a16="http://schemas.microsoft.com/office/drawing/2014/main" id="{F24A4657-F1D7-4DEE-8358-8D2CAE610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650" y="30940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" name="AutoShape 24">
              <a:extLst>
                <a:ext uri="{FF2B5EF4-FFF2-40B4-BE49-F238E27FC236}">
                  <a16:creationId xmlns:a16="http://schemas.microsoft.com/office/drawing/2014/main" id="{9C0C5D89-26B2-4045-A38C-242ECFCB5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075" y="42291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" name="AutoShape 25">
              <a:extLst>
                <a:ext uri="{FF2B5EF4-FFF2-40B4-BE49-F238E27FC236}">
                  <a16:creationId xmlns:a16="http://schemas.microsoft.com/office/drawing/2014/main" id="{6E06E645-4D6E-4119-85E6-05B22D558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436245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" name="AutoShape 26">
              <a:extLst>
                <a:ext uri="{FF2B5EF4-FFF2-40B4-BE49-F238E27FC236}">
                  <a16:creationId xmlns:a16="http://schemas.microsoft.com/office/drawing/2014/main" id="{1A924CFF-9152-4F46-988D-EC3341CE2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825" y="31242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" name="Oval 27">
              <a:extLst>
                <a:ext uri="{FF2B5EF4-FFF2-40B4-BE49-F238E27FC236}">
                  <a16:creationId xmlns:a16="http://schemas.microsoft.com/office/drawing/2014/main" id="{241E20E8-5E65-4D98-8A6D-7C4EE6893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425" y="3209925"/>
              <a:ext cx="1885950" cy="1905000"/>
            </a:xfrm>
            <a:prstGeom prst="ellipse">
              <a:avLst/>
            </a:prstGeom>
            <a:noFill/>
            <a:ln w="15875" algn="ctr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" name="AutoShape 28">
              <a:extLst>
                <a:ext uri="{FF2B5EF4-FFF2-40B4-BE49-F238E27FC236}">
                  <a16:creationId xmlns:a16="http://schemas.microsoft.com/office/drawing/2014/main" id="{8BA74E5C-272A-46A3-B7A4-438D98053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050" y="32464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" name="AutoShape 29">
              <a:extLst>
                <a:ext uri="{FF2B5EF4-FFF2-40B4-BE49-F238E27FC236}">
                  <a16:creationId xmlns:a16="http://schemas.microsoft.com/office/drawing/2014/main" id="{21A68D45-6231-4ABC-99CF-7D9E00E74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00" y="32273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8906F4-1082-4FE2-A933-FBB4A9F65657}"/>
              </a:ext>
            </a:extLst>
          </p:cNvPr>
          <p:cNvGrpSpPr/>
          <p:nvPr/>
        </p:nvGrpSpPr>
        <p:grpSpPr>
          <a:xfrm>
            <a:off x="5565130" y="1228824"/>
            <a:ext cx="2333625" cy="2249488"/>
            <a:chOff x="4610100" y="2311400"/>
            <a:chExt cx="3814763" cy="3327400"/>
          </a:xfrm>
        </p:grpSpPr>
        <p:sp>
          <p:nvSpPr>
            <p:cNvPr id="46" name="Line 30">
              <a:extLst>
                <a:ext uri="{FF2B5EF4-FFF2-40B4-BE49-F238E27FC236}">
                  <a16:creationId xmlns:a16="http://schemas.microsoft.com/office/drawing/2014/main" id="{42487D4F-3CEA-4307-8030-D9B21564E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07113" y="2311400"/>
              <a:ext cx="0" cy="2070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47" name="Line 31">
              <a:extLst>
                <a:ext uri="{FF2B5EF4-FFF2-40B4-BE49-F238E27FC236}">
                  <a16:creationId xmlns:a16="http://schemas.microsoft.com/office/drawing/2014/main" id="{B02C8A60-C592-41C6-AD23-9BF51C867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6950" y="4398963"/>
              <a:ext cx="23479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48" name="AutoShape 32">
              <a:extLst>
                <a:ext uri="{FF2B5EF4-FFF2-40B4-BE49-F238E27FC236}">
                  <a16:creationId xmlns:a16="http://schemas.microsoft.com/office/drawing/2014/main" id="{969A578B-5470-4DC5-81F2-D6B68125B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400" y="37623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" name="AutoShape 33">
              <a:extLst>
                <a:ext uri="{FF2B5EF4-FFF2-40B4-BE49-F238E27FC236}">
                  <a16:creationId xmlns:a16="http://schemas.microsoft.com/office/drawing/2014/main" id="{4EF064DE-BA4D-4498-8914-0245FB5C1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41195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AutoShape 34">
              <a:extLst>
                <a:ext uri="{FF2B5EF4-FFF2-40B4-BE49-F238E27FC236}">
                  <a16:creationId xmlns:a16="http://schemas.microsoft.com/office/drawing/2014/main" id="{61C6733C-24CE-4374-BC07-F328E3FFD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46751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" name="AutoShape 35">
              <a:extLst>
                <a:ext uri="{FF2B5EF4-FFF2-40B4-BE49-F238E27FC236}">
                  <a16:creationId xmlns:a16="http://schemas.microsoft.com/office/drawing/2014/main" id="{583D39BA-7406-4444-9E67-47C93F8B7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0875" y="46751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" name="AutoShape 36">
              <a:extLst>
                <a:ext uri="{FF2B5EF4-FFF2-40B4-BE49-F238E27FC236}">
                  <a16:creationId xmlns:a16="http://schemas.microsoft.com/office/drawing/2014/main" id="{EC0507EE-74C1-476A-BCC6-58AF8F563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425" y="38084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" name="AutoShape 37">
              <a:extLst>
                <a:ext uri="{FF2B5EF4-FFF2-40B4-BE49-F238E27FC236}">
                  <a16:creationId xmlns:a16="http://schemas.microsoft.com/office/drawing/2014/main" id="{9019D23D-E0DF-4CD9-B7D7-697C5FA0D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40846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" name="AutoShape 38">
              <a:extLst>
                <a:ext uri="{FF2B5EF4-FFF2-40B4-BE49-F238E27FC236}">
                  <a16:creationId xmlns:a16="http://schemas.microsoft.com/office/drawing/2014/main" id="{903ECE31-895D-40DD-90FC-CCFBDA14D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5575" y="47132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" name="AutoShape 39">
              <a:extLst>
                <a:ext uri="{FF2B5EF4-FFF2-40B4-BE49-F238E27FC236}">
                  <a16:creationId xmlns:a16="http://schemas.microsoft.com/office/drawing/2014/main" id="{7F513449-8C96-490B-8189-417907B25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6525" y="42084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AutoShape 40">
              <a:extLst>
                <a:ext uri="{FF2B5EF4-FFF2-40B4-BE49-F238E27FC236}">
                  <a16:creationId xmlns:a16="http://schemas.microsoft.com/office/drawing/2014/main" id="{65F88772-1F6C-4447-AF4C-E05827CAC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3075" y="38433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AutoShape 41">
              <a:extLst>
                <a:ext uri="{FF2B5EF4-FFF2-40B4-BE49-F238E27FC236}">
                  <a16:creationId xmlns:a16="http://schemas.microsoft.com/office/drawing/2014/main" id="{A15CDD77-C318-4D01-9AA4-B3C3F1BE2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3375" y="50561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AutoShape 42">
              <a:extLst>
                <a:ext uri="{FF2B5EF4-FFF2-40B4-BE49-F238E27FC236}">
                  <a16:creationId xmlns:a16="http://schemas.microsoft.com/office/drawing/2014/main" id="{317823E6-12A2-4BF0-B586-08EA3D128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25" y="28082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" name="AutoShape 43">
              <a:extLst>
                <a:ext uri="{FF2B5EF4-FFF2-40B4-BE49-F238E27FC236}">
                  <a16:creationId xmlns:a16="http://schemas.microsoft.com/office/drawing/2014/main" id="{227D4BC8-118E-4B20-AFA5-8A333429E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3475" y="40719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" name="AutoShape 44">
              <a:extLst>
                <a:ext uri="{FF2B5EF4-FFF2-40B4-BE49-F238E27FC236}">
                  <a16:creationId xmlns:a16="http://schemas.microsoft.com/office/drawing/2014/main" id="{D1FCDB40-850D-431A-A651-4FFFA8332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75" y="45799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" name="AutoShape 45">
              <a:extLst>
                <a:ext uri="{FF2B5EF4-FFF2-40B4-BE49-F238E27FC236}">
                  <a16:creationId xmlns:a16="http://schemas.microsoft.com/office/drawing/2014/main" id="{28B36432-195F-41E8-827F-74E0E1D8B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7225" y="35194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" name="AutoShape 46">
              <a:extLst>
                <a:ext uri="{FF2B5EF4-FFF2-40B4-BE49-F238E27FC236}">
                  <a16:creationId xmlns:a16="http://schemas.microsoft.com/office/drawing/2014/main" id="{F7EAC272-BEA1-4F10-9095-0002EEF41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0475" y="47513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" name="AutoShape 47">
              <a:extLst>
                <a:ext uri="{FF2B5EF4-FFF2-40B4-BE49-F238E27FC236}">
                  <a16:creationId xmlns:a16="http://schemas.microsoft.com/office/drawing/2014/main" id="{4221B143-3319-4EE9-98D8-876084CF6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0925" y="30178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" name="AutoShape 48">
              <a:extLst>
                <a:ext uri="{FF2B5EF4-FFF2-40B4-BE49-F238E27FC236}">
                  <a16:creationId xmlns:a16="http://schemas.microsoft.com/office/drawing/2014/main" id="{A7C6F7CD-700F-4529-B4E0-40536817E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275" y="45243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" name="AutoShape 49">
              <a:extLst>
                <a:ext uri="{FF2B5EF4-FFF2-40B4-BE49-F238E27FC236}">
                  <a16:creationId xmlns:a16="http://schemas.microsoft.com/office/drawing/2014/main" id="{32185A14-978A-40AD-A505-9E359F8AD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65772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" name="AutoShape 50">
              <a:extLst>
                <a:ext uri="{FF2B5EF4-FFF2-40B4-BE49-F238E27FC236}">
                  <a16:creationId xmlns:a16="http://schemas.microsoft.com/office/drawing/2014/main" id="{C8D7E9B4-BB3C-4807-BECE-4F0FE3411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400" y="314325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" name="AutoShape 51">
              <a:extLst>
                <a:ext uri="{FF2B5EF4-FFF2-40B4-BE49-F238E27FC236}">
                  <a16:creationId xmlns:a16="http://schemas.microsoft.com/office/drawing/2014/main" id="{9E577DEF-AD7B-4798-9E81-00FA1283D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3725" y="26749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" name="AutoShape 52">
              <a:extLst>
                <a:ext uri="{FF2B5EF4-FFF2-40B4-BE49-F238E27FC236}">
                  <a16:creationId xmlns:a16="http://schemas.microsoft.com/office/drawing/2014/main" id="{147E8469-5373-4569-82D2-877207EF4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7675" y="32464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" name="Line 53">
              <a:extLst>
                <a:ext uri="{FF2B5EF4-FFF2-40B4-BE49-F238E27FC236}">
                  <a16:creationId xmlns:a16="http://schemas.microsoft.com/office/drawing/2014/main" id="{B71DCEDF-1947-4B35-AED3-0DC69F71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59338" y="4400550"/>
              <a:ext cx="1238250" cy="9969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0" name="Line 54">
              <a:extLst>
                <a:ext uri="{FF2B5EF4-FFF2-40B4-BE49-F238E27FC236}">
                  <a16:creationId xmlns:a16="http://schemas.microsoft.com/office/drawing/2014/main" id="{322B21D8-3C3C-4A40-95D9-3B1DD901C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3048000"/>
              <a:ext cx="1447800" cy="1333500"/>
            </a:xfrm>
            <a:prstGeom prst="line">
              <a:avLst/>
            </a:prstGeom>
            <a:noFill/>
            <a:ln w="15875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1" name="Line 55">
              <a:extLst>
                <a:ext uri="{FF2B5EF4-FFF2-40B4-BE49-F238E27FC236}">
                  <a16:creationId xmlns:a16="http://schemas.microsoft.com/office/drawing/2014/main" id="{67D1B29D-D0B9-4172-8226-011497576E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600" y="4419600"/>
              <a:ext cx="1219200" cy="1219200"/>
            </a:xfrm>
            <a:prstGeom prst="line">
              <a:avLst/>
            </a:prstGeom>
            <a:noFill/>
            <a:ln w="15875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2" name="Line 56">
              <a:extLst>
                <a:ext uri="{FF2B5EF4-FFF2-40B4-BE49-F238E27FC236}">
                  <a16:creationId xmlns:a16="http://schemas.microsoft.com/office/drawing/2014/main" id="{93D63EFD-19C2-4D3F-BA23-6B3522E267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9150" y="3086100"/>
              <a:ext cx="1466850" cy="838200"/>
            </a:xfrm>
            <a:prstGeom prst="line">
              <a:avLst/>
            </a:prstGeom>
            <a:noFill/>
            <a:ln w="15875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73" name="Line 57">
              <a:extLst>
                <a:ext uri="{FF2B5EF4-FFF2-40B4-BE49-F238E27FC236}">
                  <a16:creationId xmlns:a16="http://schemas.microsoft.com/office/drawing/2014/main" id="{4D61E4FB-87E4-4CC1-88C5-0D1B60393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0100" y="3924300"/>
              <a:ext cx="1714500" cy="1695450"/>
            </a:xfrm>
            <a:prstGeom prst="line">
              <a:avLst/>
            </a:prstGeom>
            <a:noFill/>
            <a:ln w="15875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81213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2: Tuning SVC parameters using cross-validation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94722BB-85F8-4218-BD95-D346A84C62F4}"/>
              </a:ext>
            </a:extLst>
          </p:cNvPr>
          <p:cNvSpPr/>
          <p:nvPr/>
        </p:nvSpPr>
        <p:spPr>
          <a:xfrm>
            <a:off x="4734975" y="2062823"/>
            <a:ext cx="41303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Best performance is achieved using:</a:t>
            </a:r>
          </a:p>
          <a:p>
            <a:endParaRPr lang="en-US" dirty="0"/>
          </a:p>
          <a:p>
            <a:r>
              <a:rPr lang="en-US" dirty="0"/>
              <a:t>C= 10		γ =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52821-6015-45D5-B980-BCCDA32AA696}"/>
              </a:ext>
            </a:extLst>
          </p:cNvPr>
          <p:cNvSpPr/>
          <p:nvPr/>
        </p:nvSpPr>
        <p:spPr>
          <a:xfrm>
            <a:off x="4734975" y="3988123"/>
            <a:ext cx="3074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Classification accuracy is: 0.87</a:t>
            </a:r>
          </a:p>
          <a:p>
            <a:r>
              <a:rPr lang="en-US" dirty="0"/>
              <a:t>Evaluated on test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97AC8-B4C7-430C-A82E-1F896DF97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5" y="1541020"/>
            <a:ext cx="40845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6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BD80C-0811-4D32-AD10-84F344AB7A0C}"/>
              </a:ext>
            </a:extLst>
          </p:cNvPr>
          <p:cNvSpPr/>
          <p:nvPr/>
        </p:nvSpPr>
        <p:spPr>
          <a:xfrm>
            <a:off x="2725464" y="5546925"/>
            <a:ext cx="3167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Knowledge, learned from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Data-driven science as the new paradigm shift in materials science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6FD16C-D57B-40C5-8BC7-E9C97DD1600D}"/>
              </a:ext>
            </a:extLst>
          </p:cNvPr>
          <p:cNvSpPr txBox="1"/>
          <p:nvPr/>
        </p:nvSpPr>
        <p:spPr>
          <a:xfrm>
            <a:off x="0" y="6611779"/>
            <a:ext cx="2435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Agrawal, Choudhary </a:t>
            </a:r>
            <a:r>
              <a:rPr lang="en-US" sz="1000" i="1" dirty="0"/>
              <a:t>APL Materials </a:t>
            </a:r>
            <a:r>
              <a:rPr lang="en-US" sz="1000" b="1" dirty="0"/>
              <a:t>2016</a:t>
            </a:r>
            <a:r>
              <a:rPr lang="en-US" sz="1000" dirty="0"/>
              <a:t>, 4.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0DE4F-9C3A-4120-AFBC-582ADE9D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47" y="987257"/>
            <a:ext cx="7274289" cy="42986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E55B43-CD5E-483C-8F56-2E93F9971F94}"/>
              </a:ext>
            </a:extLst>
          </p:cNvPr>
          <p:cNvSpPr/>
          <p:nvPr/>
        </p:nvSpPr>
        <p:spPr>
          <a:xfrm>
            <a:off x="2276129" y="5987019"/>
            <a:ext cx="5210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Usable</a:t>
            </a:r>
            <a:r>
              <a:rPr lang="en-US" i="1" dirty="0"/>
              <a:t> </a:t>
            </a:r>
            <a:r>
              <a:rPr lang="en-US" dirty="0"/>
              <a:t>data is still sparse in materials science</a:t>
            </a:r>
          </a:p>
        </p:txBody>
      </p:sp>
    </p:spTree>
    <p:extLst>
      <p:ext uri="{BB962C8B-B14F-4D97-AF65-F5344CB8AC3E}">
        <p14:creationId xmlns:p14="http://schemas.microsoft.com/office/powerpoint/2010/main" val="412072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2: ROC curve for classification evaluation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52821-6015-45D5-B980-BCCDA32AA696}"/>
              </a:ext>
            </a:extLst>
          </p:cNvPr>
          <p:cNvSpPr/>
          <p:nvPr/>
        </p:nvSpPr>
        <p:spPr>
          <a:xfrm>
            <a:off x="407782" y="5159514"/>
            <a:ext cx="5834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True positive rate: ratio of correctly identified cubic structures to all cubic structures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32DC7-3F21-4FF5-AA98-2F4E64884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53" y="1305297"/>
            <a:ext cx="5004940" cy="35314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1AF845-B2CF-48C4-8FAE-8F1FCF680704}"/>
              </a:ext>
            </a:extLst>
          </p:cNvPr>
          <p:cNvSpPr/>
          <p:nvPr/>
        </p:nvSpPr>
        <p:spPr>
          <a:xfrm>
            <a:off x="407782" y="5892582"/>
            <a:ext cx="597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False positive rate: ratio of incorrectly identified cubic structures to all hexagonal structures</a:t>
            </a:r>
          </a:p>
        </p:txBody>
      </p:sp>
    </p:spTree>
    <p:extLst>
      <p:ext uri="{BB962C8B-B14F-4D97-AF65-F5344CB8AC3E}">
        <p14:creationId xmlns:p14="http://schemas.microsoft.com/office/powerpoint/2010/main" val="109205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2: Preprocessing matters!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52821-6015-45D5-B980-BCCDA32AA696}"/>
              </a:ext>
            </a:extLst>
          </p:cNvPr>
          <p:cNvSpPr/>
          <p:nvPr/>
        </p:nvSpPr>
        <p:spPr>
          <a:xfrm>
            <a:off x="1156562" y="1048811"/>
            <a:ext cx="630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Support vector machine is sensitive to normalization of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32DC7-3F21-4FF5-AA98-2F4E64884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2" y="2255030"/>
            <a:ext cx="3657600" cy="2580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1AF845-B2CF-48C4-8FAE-8F1FCF680704}"/>
              </a:ext>
            </a:extLst>
          </p:cNvPr>
          <p:cNvSpPr/>
          <p:nvPr/>
        </p:nvSpPr>
        <p:spPr>
          <a:xfrm>
            <a:off x="1521055" y="5350052"/>
            <a:ext cx="1686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Accuracy: 0.87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DD776B-9F50-4953-9856-F56AE6538659}"/>
              </a:ext>
            </a:extLst>
          </p:cNvPr>
          <p:cNvSpPr/>
          <p:nvPr/>
        </p:nvSpPr>
        <p:spPr>
          <a:xfrm>
            <a:off x="949008" y="1874610"/>
            <a:ext cx="2830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Scaled and normalized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C50F5-6BCE-4049-9706-2E9DD8B8741C}"/>
              </a:ext>
            </a:extLst>
          </p:cNvPr>
          <p:cNvSpPr/>
          <p:nvPr/>
        </p:nvSpPr>
        <p:spPr>
          <a:xfrm>
            <a:off x="5643587" y="1874610"/>
            <a:ext cx="190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Unprocessed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DDA247-F5B2-4E04-9C56-464FB5465CB2}"/>
              </a:ext>
            </a:extLst>
          </p:cNvPr>
          <p:cNvSpPr/>
          <p:nvPr/>
        </p:nvSpPr>
        <p:spPr>
          <a:xfrm>
            <a:off x="5620080" y="5350052"/>
            <a:ext cx="193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Accuracy: 0.78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B8B4-57C9-4E49-9FEA-FFEB32249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49" y="2255030"/>
            <a:ext cx="3657600" cy="25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Case study 2: Unbalanced data should be dealt with care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052821-6015-45D5-B980-BCCDA32AA696}"/>
              </a:ext>
            </a:extLst>
          </p:cNvPr>
          <p:cNvSpPr/>
          <p:nvPr/>
        </p:nvSpPr>
        <p:spPr>
          <a:xfrm>
            <a:off x="627016" y="1048811"/>
            <a:ext cx="6305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Here, the data is deliberately made unbalanced with 520 cubic structures and only 5 hexagonal structures (≈1%)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32DC7-3F21-4FF5-AA98-2F4E64884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" y="3520092"/>
            <a:ext cx="3657600" cy="2580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1AF845-B2CF-48C4-8FAE-8F1FCF680704}"/>
              </a:ext>
            </a:extLst>
          </p:cNvPr>
          <p:cNvSpPr/>
          <p:nvPr/>
        </p:nvSpPr>
        <p:spPr>
          <a:xfrm>
            <a:off x="1615133" y="2824208"/>
            <a:ext cx="1686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Accuracy: 0.87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DD776B-9F50-4953-9856-F56AE6538659}"/>
              </a:ext>
            </a:extLst>
          </p:cNvPr>
          <p:cNvSpPr/>
          <p:nvPr/>
        </p:nvSpPr>
        <p:spPr>
          <a:xfrm>
            <a:off x="1615133" y="2021694"/>
            <a:ext cx="168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Balanced data: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C50F5-6BCE-4049-9706-2E9DD8B8741C}"/>
              </a:ext>
            </a:extLst>
          </p:cNvPr>
          <p:cNvSpPr/>
          <p:nvPr/>
        </p:nvSpPr>
        <p:spPr>
          <a:xfrm>
            <a:off x="5643587" y="2026765"/>
            <a:ext cx="1906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Unbalanced data: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DDA247-F5B2-4E04-9C56-464FB5465CB2}"/>
              </a:ext>
            </a:extLst>
          </p:cNvPr>
          <p:cNvSpPr/>
          <p:nvPr/>
        </p:nvSpPr>
        <p:spPr>
          <a:xfrm>
            <a:off x="5758434" y="2800848"/>
            <a:ext cx="1938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Accuracy: 0.73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F5544-0571-4D13-96BC-993B48EE0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520092"/>
            <a:ext cx="3657600" cy="25807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B92589-8966-43CD-B448-C0B156321E0F}"/>
              </a:ext>
            </a:extLst>
          </p:cNvPr>
          <p:cNvSpPr/>
          <p:nvPr/>
        </p:nvSpPr>
        <p:spPr>
          <a:xfrm>
            <a:off x="5258468" y="6352144"/>
            <a:ext cx="3028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Equivalent of random guess!</a:t>
            </a:r>
          </a:p>
        </p:txBody>
      </p:sp>
    </p:spTree>
    <p:extLst>
      <p:ext uri="{BB962C8B-B14F-4D97-AF65-F5344CB8AC3E}">
        <p14:creationId xmlns:p14="http://schemas.microsoft.com/office/powerpoint/2010/main" val="106724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1" y="228432"/>
            <a:ext cx="8448835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The choice of descriptors is not unique!</a:t>
            </a:r>
            <a:endParaRPr lang="en-US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9A0750-566D-4E6C-A6ED-91941E0E0E68}"/>
              </a:ext>
            </a:extLst>
          </p:cNvPr>
          <p:cNvSpPr txBox="1"/>
          <p:nvPr/>
        </p:nvSpPr>
        <p:spPr>
          <a:xfrm>
            <a:off x="22080" y="6611779"/>
            <a:ext cx="500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Xie</a:t>
            </a:r>
            <a:r>
              <a:rPr lang="en-US" sz="1000" dirty="0"/>
              <a:t>, Grossman. </a:t>
            </a:r>
            <a:r>
              <a:rPr lang="en-US" sz="1000" i="1" dirty="0" err="1"/>
              <a:t>arXiv</a:t>
            </a:r>
            <a:r>
              <a:rPr lang="en-US" sz="1000" i="1" dirty="0"/>
              <a:t>. </a:t>
            </a:r>
            <a:r>
              <a:rPr lang="en-US" sz="1000" b="1" dirty="0"/>
              <a:t>2017</a:t>
            </a:r>
            <a:r>
              <a:rPr lang="en-US" sz="1000" dirty="0"/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22D56-95B3-438B-9FC3-DC48049895E5}"/>
              </a:ext>
            </a:extLst>
          </p:cNvPr>
          <p:cNvSpPr/>
          <p:nvPr/>
        </p:nvSpPr>
        <p:spPr>
          <a:xfrm>
            <a:off x="5415419" y="1577580"/>
            <a:ext cx="30999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Materials properties have been modeled using a set of descriptors based on only atomic connections in the crystal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69F3C-1D35-40CF-A5E3-7B5B0B92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" y="824262"/>
            <a:ext cx="4572000" cy="2983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CDBF8B-29ED-4A68-AE38-248B4242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72" y="3973169"/>
            <a:ext cx="4787809" cy="23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39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34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1" y="228432"/>
            <a:ext cx="8448835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The choice of descriptors is not unique!</a:t>
            </a:r>
            <a:endParaRPr lang="en-US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9A0750-566D-4E6C-A6ED-91941E0E0E68}"/>
              </a:ext>
            </a:extLst>
          </p:cNvPr>
          <p:cNvSpPr txBox="1"/>
          <p:nvPr/>
        </p:nvSpPr>
        <p:spPr>
          <a:xfrm>
            <a:off x="22080" y="6611779"/>
            <a:ext cx="500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Schutt et al. </a:t>
            </a:r>
            <a:r>
              <a:rPr lang="en-US" sz="1000" i="1" dirty="0"/>
              <a:t>Phys. Rev. B. </a:t>
            </a:r>
            <a:r>
              <a:rPr lang="en-US" sz="1000" b="1" dirty="0"/>
              <a:t>2014, </a:t>
            </a:r>
            <a:r>
              <a:rPr lang="en-US" sz="1000" dirty="0"/>
              <a:t>89.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22D56-95B3-438B-9FC3-DC48049895E5}"/>
              </a:ext>
            </a:extLst>
          </p:cNvPr>
          <p:cNvSpPr/>
          <p:nvPr/>
        </p:nvSpPr>
        <p:spPr>
          <a:xfrm>
            <a:off x="1756507" y="5185008"/>
            <a:ext cx="5584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the DOS at fermi level using partial radial distribution function (PRDF) as descriptor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CC2A8-DF61-45A6-8E7F-2D014FDB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6" y="1356963"/>
            <a:ext cx="4572000" cy="2468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7FCB9-F4AF-4B58-ABE8-088F2468D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76" y="3702664"/>
            <a:ext cx="3994903" cy="754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0BF5C-7090-4688-BC9A-9A86CBC3D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789" y="1180996"/>
            <a:ext cx="3657600" cy="34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1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3" y="228432"/>
            <a:ext cx="6323944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Structure prediction and polymorphism of </a:t>
            </a: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ABC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phases</a:t>
            </a:r>
            <a:endParaRPr lang="en-US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A04FA79-7D8F-4F4D-83B4-C4561A387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00" y="831864"/>
            <a:ext cx="4762500" cy="1885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9A0750-566D-4E6C-A6ED-91941E0E0E68}"/>
              </a:ext>
            </a:extLst>
          </p:cNvPr>
          <p:cNvSpPr txBox="1"/>
          <p:nvPr/>
        </p:nvSpPr>
        <p:spPr>
          <a:xfrm>
            <a:off x="22081" y="6611779"/>
            <a:ext cx="1771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Oliynyk et al. </a:t>
            </a:r>
            <a:r>
              <a:rPr lang="en-US" sz="1000" i="1" dirty="0"/>
              <a:t>JACS </a:t>
            </a:r>
            <a:r>
              <a:rPr lang="en-US" sz="1000" b="1" dirty="0"/>
              <a:t>2017</a:t>
            </a:r>
            <a:r>
              <a:rPr lang="en-US" sz="1000" dirty="0"/>
              <a:t>, 139.</a:t>
            </a:r>
          </a:p>
        </p:txBody>
      </p:sp>
      <p:pic>
        <p:nvPicPr>
          <p:cNvPr id="24" name="Picture 23" descr="C:\Users\Anton\Desktop\Fig5-MLprediction-2.tif">
            <a:extLst>
              <a:ext uri="{FF2B5EF4-FFF2-40B4-BE49-F238E27FC236}">
                <a16:creationId xmlns:a16="http://schemas.microsoft.com/office/drawing/2014/main" id="{68EE84CF-212C-4DDF-8E09-035B9057B58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62" y="3266217"/>
            <a:ext cx="3404517" cy="271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C:\Users\jrbrg\AppData\Local\Microsoft\Windows\INetCache\Content.Word\Fig7_TiFeP_powder.png">
            <a:extLst>
              <a:ext uri="{FF2B5EF4-FFF2-40B4-BE49-F238E27FC236}">
                <a16:creationId xmlns:a16="http://schemas.microsoft.com/office/drawing/2014/main" id="{27C1AEA1-65BD-439C-9753-D21F02FAEC3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49" y="3247617"/>
            <a:ext cx="2595086" cy="3140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342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Predicting the band gaps of inorganic solids</a:t>
            </a:r>
            <a:endParaRPr lang="en-US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9A0750-566D-4E6C-A6ED-91941E0E0E68}"/>
              </a:ext>
            </a:extLst>
          </p:cNvPr>
          <p:cNvSpPr txBox="1"/>
          <p:nvPr/>
        </p:nvSpPr>
        <p:spPr>
          <a:xfrm>
            <a:off x="22080" y="6611779"/>
            <a:ext cx="4201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Zhuo</a:t>
            </a:r>
            <a:r>
              <a:rPr lang="en-US" sz="1000" dirty="0"/>
              <a:t>, Mansouri Tehrani, Brgoch. </a:t>
            </a:r>
            <a:r>
              <a:rPr lang="en-US" sz="1000" i="1" dirty="0"/>
              <a:t>J. Phys. Chem. Lett. </a:t>
            </a:r>
            <a:r>
              <a:rPr lang="en-US" sz="1000" b="1" dirty="0"/>
              <a:t>2018</a:t>
            </a:r>
            <a:r>
              <a:rPr lang="en-US" sz="1000" dirty="0"/>
              <a:t>, 139.</a:t>
            </a:r>
          </a:p>
        </p:txBody>
      </p:sp>
      <p:pic>
        <p:nvPicPr>
          <p:cNvPr id="26" name="Picture 25" descr="C:\Users\ariam\AppData\Local\Microsoft\Windows\INetCache\Content.Word\bandgap_TOC_2.png">
            <a:extLst>
              <a:ext uri="{FF2B5EF4-FFF2-40B4-BE49-F238E27FC236}">
                <a16:creationId xmlns:a16="http://schemas.microsoft.com/office/drawing/2014/main" id="{2F619E1B-8776-48A6-B487-AAE4917142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132114"/>
            <a:ext cx="4099832" cy="349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Classification">
            <a:extLst>
              <a:ext uri="{FF2B5EF4-FFF2-40B4-BE49-F238E27FC236}">
                <a16:creationId xmlns:a16="http://schemas.microsoft.com/office/drawing/2014/main" id="{DB8F66B1-B910-4123-BE3B-77A88CB4D54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55" y="1129230"/>
            <a:ext cx="3452948" cy="350090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86D4239-A9B5-4AD1-8AFA-49EFC15F08B8}"/>
              </a:ext>
            </a:extLst>
          </p:cNvPr>
          <p:cNvSpPr/>
          <p:nvPr/>
        </p:nvSpPr>
        <p:spPr>
          <a:xfrm>
            <a:off x="1973022" y="5042364"/>
            <a:ext cx="539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Trained based on 2458 experimental band gap values with a accuracy surpassing PBE!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37A7D8-548F-4DD5-89F3-361F71455CD8}"/>
              </a:ext>
            </a:extLst>
          </p:cNvPr>
          <p:cNvSpPr/>
          <p:nvPr/>
        </p:nvSpPr>
        <p:spPr>
          <a:xfrm>
            <a:off x="1973022" y="5827071"/>
            <a:ext cx="5395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only on compositional data</a:t>
            </a:r>
          </a:p>
        </p:txBody>
      </p:sp>
    </p:spTree>
    <p:extLst>
      <p:ext uri="{BB962C8B-B14F-4D97-AF65-F5344CB8AC3E}">
        <p14:creationId xmlns:p14="http://schemas.microsoft.com/office/powerpoint/2010/main" val="521907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8107568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Identifying an Efficient, Zero-Thermal Quenching Inorganic Phosphor</a:t>
            </a:r>
            <a:endParaRPr lang="en-US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9A0750-566D-4E6C-A6ED-91941E0E0E68}"/>
              </a:ext>
            </a:extLst>
          </p:cNvPr>
          <p:cNvSpPr txBox="1"/>
          <p:nvPr/>
        </p:nvSpPr>
        <p:spPr>
          <a:xfrm>
            <a:off x="22080" y="6611779"/>
            <a:ext cx="4367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Zhuo</a:t>
            </a:r>
            <a:r>
              <a:rPr lang="en-US" sz="1000" dirty="0"/>
              <a:t>, Mansouri Tehrani, Oliynyk, Duke, Brgoch. </a:t>
            </a:r>
            <a:r>
              <a:rPr lang="en-US" sz="1000" i="1" dirty="0"/>
              <a:t>submitted. </a:t>
            </a:r>
            <a:r>
              <a:rPr lang="en-US" sz="1000" b="1" dirty="0"/>
              <a:t>2018</a:t>
            </a:r>
            <a:r>
              <a:rPr lang="en-US" sz="1000" dirty="0"/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6D4239-A9B5-4AD1-8AFA-49EFC15F08B8}"/>
              </a:ext>
            </a:extLst>
          </p:cNvPr>
          <p:cNvSpPr/>
          <p:nvPr/>
        </p:nvSpPr>
        <p:spPr>
          <a:xfrm>
            <a:off x="1276335" y="4611738"/>
            <a:ext cx="5864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Debye temperature is a descriptor for </a:t>
            </a:r>
            <a:r>
              <a:rPr lang="en-US" dirty="0" err="1"/>
              <a:t>photoluminescent</a:t>
            </a:r>
            <a:r>
              <a:rPr lang="en-US" dirty="0"/>
              <a:t> quantum yield and is machine learned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37A7D8-548F-4DD5-89F3-361F71455CD8}"/>
              </a:ext>
            </a:extLst>
          </p:cNvPr>
          <p:cNvSpPr/>
          <p:nvPr/>
        </p:nvSpPr>
        <p:spPr>
          <a:xfrm>
            <a:off x="1276335" y="5423130"/>
            <a:ext cx="6866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model is further used to screen and identify efficient phosphor host</a:t>
            </a:r>
          </a:p>
        </p:txBody>
      </p:sp>
      <p:pic>
        <p:nvPicPr>
          <p:cNvPr id="1026" name="Picture 2" descr="Debye T v">
            <a:extLst>
              <a:ext uri="{FF2B5EF4-FFF2-40B4-BE49-F238E27FC236}">
                <a16:creationId xmlns:a16="http://schemas.microsoft.com/office/drawing/2014/main" id="{D59B2DB3-CA34-4B15-B60C-BFDC9C09B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06" y="1007417"/>
            <a:ext cx="6815596" cy="3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B54CE-D5E8-4DED-A14E-DB725772A774}"/>
              </a:ext>
            </a:extLst>
          </p:cNvPr>
          <p:cNvSpPr/>
          <p:nvPr/>
        </p:nvSpPr>
        <p:spPr>
          <a:xfrm>
            <a:off x="1276334" y="5957523"/>
            <a:ext cx="5181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Stay tuned for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Zhuo’s</a:t>
            </a:r>
            <a:r>
              <a:rPr lang="en-US" dirty="0"/>
              <a:t> flash talk for more details!</a:t>
            </a:r>
          </a:p>
        </p:txBody>
      </p:sp>
    </p:spTree>
    <p:extLst>
      <p:ext uri="{BB962C8B-B14F-4D97-AF65-F5344CB8AC3E}">
        <p14:creationId xmlns:p14="http://schemas.microsoft.com/office/powerpoint/2010/main" val="489802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8107568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Identifying hardest transition metal carbide and 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borocarbide</a:t>
            </a:r>
            <a:endParaRPr lang="en-US" sz="2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9A0750-566D-4E6C-A6ED-91941E0E0E68}"/>
              </a:ext>
            </a:extLst>
          </p:cNvPr>
          <p:cNvSpPr txBox="1"/>
          <p:nvPr/>
        </p:nvSpPr>
        <p:spPr>
          <a:xfrm>
            <a:off x="22080" y="6611779"/>
            <a:ext cx="500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Mansouri Tehrani, Oliynyk, Parry, Rizvi, Couper, Lin, </a:t>
            </a:r>
            <a:r>
              <a:rPr lang="en-US" sz="1000" dirty="0" err="1"/>
              <a:t>Miagi</a:t>
            </a:r>
            <a:r>
              <a:rPr lang="en-US" sz="1000" dirty="0"/>
              <a:t>, Sparks, Brgoch. </a:t>
            </a:r>
            <a:r>
              <a:rPr lang="en-US" sz="1000" i="1" dirty="0"/>
              <a:t>submitted. </a:t>
            </a:r>
            <a:r>
              <a:rPr lang="en-US" sz="1000" b="1" dirty="0"/>
              <a:t>2018</a:t>
            </a:r>
            <a:r>
              <a:rPr lang="en-US" sz="1000" dirty="0"/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6D4239-A9B5-4AD1-8AFA-49EFC15F08B8}"/>
              </a:ext>
            </a:extLst>
          </p:cNvPr>
          <p:cNvSpPr/>
          <p:nvPr/>
        </p:nvSpPr>
        <p:spPr>
          <a:xfrm>
            <a:off x="1189249" y="4590854"/>
            <a:ext cx="5864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Bulk and shear modulus are modeled using SVR and a combination of compositional and structural variables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37A7D8-548F-4DD5-89F3-361F71455CD8}"/>
              </a:ext>
            </a:extLst>
          </p:cNvPr>
          <p:cNvSpPr/>
          <p:nvPr/>
        </p:nvSpPr>
        <p:spPr>
          <a:xfrm>
            <a:off x="1189249" y="5435577"/>
            <a:ext cx="6866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model is used to screen for potentially superhard materials</a:t>
            </a:r>
          </a:p>
        </p:txBody>
      </p:sp>
      <p:pic>
        <p:nvPicPr>
          <p:cNvPr id="13" name="Picture 12" descr="C:\Users\ariam\AppData\Local\Microsoft\Windows\INetCache\Content.Word\BvsG-2.png">
            <a:extLst>
              <a:ext uri="{FF2B5EF4-FFF2-40B4-BE49-F238E27FC236}">
                <a16:creationId xmlns:a16="http://schemas.microsoft.com/office/drawing/2014/main" id="{D26A8F19-52AD-4F6F-9909-F7E60AC7EC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7" y="1353003"/>
            <a:ext cx="3053080" cy="295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ariam\AppData\Local\Microsoft\Windows\INetCache\Content.Word\Hardness.png">
            <a:extLst>
              <a:ext uri="{FF2B5EF4-FFF2-40B4-BE49-F238E27FC236}">
                <a16:creationId xmlns:a16="http://schemas.microsoft.com/office/drawing/2014/main" id="{67DDB14A-E9B2-4099-AFA4-219E1563CEE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299" y="1353003"/>
            <a:ext cx="5125417" cy="274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BE22D56-95B3-438B-9FC3-DC48049895E5}"/>
              </a:ext>
            </a:extLst>
          </p:cNvPr>
          <p:cNvSpPr/>
          <p:nvPr/>
        </p:nvSpPr>
        <p:spPr>
          <a:xfrm>
            <a:off x="1189249" y="6003301"/>
            <a:ext cx="6866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Experimental verifications are performed</a:t>
            </a:r>
          </a:p>
        </p:txBody>
      </p:sp>
    </p:spTree>
    <p:extLst>
      <p:ext uri="{BB962C8B-B14F-4D97-AF65-F5344CB8AC3E}">
        <p14:creationId xmlns:p14="http://schemas.microsoft.com/office/powerpoint/2010/main" val="2082072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Lab Stuff-UH\Pictures\Standard Figures\officevie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2"/>
          <a:stretch/>
        </p:blipFill>
        <p:spPr bwMode="auto">
          <a:xfrm>
            <a:off x="0" y="-9524"/>
            <a:ext cx="91440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8" y="1024156"/>
            <a:ext cx="4207157" cy="25959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3804" y="318306"/>
            <a:ext cx="2612703" cy="49244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Acknowledgment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41" y="986812"/>
            <a:ext cx="161689" cy="2635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88677" y="1563457"/>
            <a:ext cx="2863862" cy="36933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Prof. Jakoah Brgoch, advisor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4" y="6565029"/>
            <a:ext cx="3080606" cy="1860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67" y="1104656"/>
            <a:ext cx="286435" cy="3200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43675" y="6438901"/>
            <a:ext cx="2695659" cy="438310"/>
            <a:chOff x="2956507" y="6438901"/>
            <a:chExt cx="2695659" cy="43831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6507" y="6438901"/>
              <a:ext cx="438310" cy="4383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394817" y="6456589"/>
              <a:ext cx="22573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(NSF CMMI 15-62142)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88677" y="2036060"/>
            <a:ext cx="2783840" cy="36933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Dr. Anton Oliynyk, post doc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95" y="2625681"/>
            <a:ext cx="663410" cy="457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88677" y="3214518"/>
            <a:ext cx="1942904" cy="36933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Prof. Taylor Sparks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00958" y="6473390"/>
            <a:ext cx="2138591" cy="369332"/>
            <a:chOff x="5877700" y="6447805"/>
            <a:chExt cx="2138591" cy="369332"/>
          </a:xfrm>
        </p:grpSpPr>
        <p:pic>
          <p:nvPicPr>
            <p:cNvPr id="17" name="Picture 4" descr="Z:\images\logo_ACS-PRF2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700" y="6456363"/>
              <a:ext cx="471068" cy="35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6451439" y="6447805"/>
              <a:ext cx="15648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(55625-DNI10)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BAE91-4119-468A-AC42-60F604DF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9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Machine learning flow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530820-887B-45F0-9563-C92430B96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00" y="1934980"/>
            <a:ext cx="587498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9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BD80C-0811-4D32-AD10-84F344AB7A0C}"/>
              </a:ext>
            </a:extLst>
          </p:cNvPr>
          <p:cNvSpPr/>
          <p:nvPr/>
        </p:nvSpPr>
        <p:spPr>
          <a:xfrm>
            <a:off x="2422815" y="2223833"/>
            <a:ext cx="3772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High-throughput DFT-based databases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Data, data, and more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>
            <a:extLst>
              <a:ext uri="{FF2B5EF4-FFF2-40B4-BE49-F238E27FC236}">
                <a16:creationId xmlns:a16="http://schemas.microsoft.com/office/drawing/2014/main" id="{8EBE0575-2E30-46E3-86D8-416263963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62444" y="2985709"/>
            <a:ext cx="1371600" cy="78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DDD5A317-B2D3-4EA4-80E7-CB0B502B9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00" y="3078383"/>
            <a:ext cx="1371600" cy="60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FB069B2-C922-4FC9-89B0-BD2BED26F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588" y="3164850"/>
            <a:ext cx="1371600" cy="61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1539613-DCAF-4AAD-A1A1-8B13E6A8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26" y="847806"/>
            <a:ext cx="1097280" cy="1063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4F9187-5CD6-40EE-AEB5-61160FEBE40D}"/>
              </a:ext>
            </a:extLst>
          </p:cNvPr>
          <p:cNvSpPr/>
          <p:nvPr/>
        </p:nvSpPr>
        <p:spPr>
          <a:xfrm>
            <a:off x="105368" y="6394910"/>
            <a:ext cx="1670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/>
              <a:t>https://citrination.com/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191BA-5839-4F6F-A38F-106884E77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25" y="1043887"/>
            <a:ext cx="2286000" cy="6372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1464EA-EA0A-4ED7-8493-DCC9192B7AE9}"/>
              </a:ext>
            </a:extLst>
          </p:cNvPr>
          <p:cNvSpPr/>
          <p:nvPr/>
        </p:nvSpPr>
        <p:spPr>
          <a:xfrm>
            <a:off x="105368" y="6611481"/>
            <a:ext cx="1245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/>
              <a:t>http://aflow.org/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FD671-FFE9-4280-B9EF-7A7351BD0B5A}"/>
              </a:ext>
            </a:extLst>
          </p:cNvPr>
          <p:cNvSpPr/>
          <p:nvPr/>
        </p:nvSpPr>
        <p:spPr>
          <a:xfrm>
            <a:off x="1375545" y="4077583"/>
            <a:ext cx="6235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Databases for crystalline inorganic materials and phase diagrams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22445-9A73-4116-9BB6-6D584D1429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63" y="4632273"/>
            <a:ext cx="934202" cy="9342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2A0864-0C24-4299-9A73-12B7D3287F1C}"/>
              </a:ext>
            </a:extLst>
          </p:cNvPr>
          <p:cNvSpPr/>
          <p:nvPr/>
        </p:nvSpPr>
        <p:spPr>
          <a:xfrm>
            <a:off x="2714169" y="5562001"/>
            <a:ext cx="3558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AI-powered materials data platform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54241-90CE-4D29-8A1B-400998184652}"/>
              </a:ext>
            </a:extLst>
          </p:cNvPr>
          <p:cNvSpPr/>
          <p:nvPr/>
        </p:nvSpPr>
        <p:spPr>
          <a:xfrm>
            <a:off x="105368" y="6163740"/>
            <a:ext cx="2209424" cy="306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/>
              <a:t>https://materialsproject.org/</a:t>
            </a:r>
          </a:p>
        </p:txBody>
      </p:sp>
    </p:spTree>
    <p:extLst>
      <p:ext uri="{BB962C8B-B14F-4D97-AF65-F5344CB8AC3E}">
        <p14:creationId xmlns:p14="http://schemas.microsoft.com/office/powerpoint/2010/main" val="219695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BD80C-0811-4D32-AD10-84F344AB7A0C}"/>
              </a:ext>
            </a:extLst>
          </p:cNvPr>
          <p:cNvSpPr/>
          <p:nvPr/>
        </p:nvSpPr>
        <p:spPr>
          <a:xfrm>
            <a:off x="470496" y="1096272"/>
            <a:ext cx="1348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1- Literature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Other sources of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6FD16C-D57B-40C5-8BC7-E9C97DD1600D}"/>
              </a:ext>
            </a:extLst>
          </p:cNvPr>
          <p:cNvSpPr txBox="1"/>
          <p:nvPr/>
        </p:nvSpPr>
        <p:spPr>
          <a:xfrm>
            <a:off x="0" y="6611779"/>
            <a:ext cx="2435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Kim </a:t>
            </a:r>
            <a:r>
              <a:rPr lang="en-US" sz="1000" dirty="0" err="1"/>
              <a:t>et.a</a:t>
            </a:r>
            <a:r>
              <a:rPr lang="en-US" sz="1000" dirty="0"/>
              <a:t>. </a:t>
            </a:r>
            <a:r>
              <a:rPr lang="en-US" sz="1000" i="1" dirty="0"/>
              <a:t>Chem. Mater. </a:t>
            </a:r>
            <a:r>
              <a:rPr lang="en-US" sz="1000" b="1" dirty="0"/>
              <a:t>2017</a:t>
            </a:r>
            <a:r>
              <a:rPr lang="en-US" sz="1000" dirty="0"/>
              <a:t>, 29.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6ADAA-681A-4BA1-857B-DA4E421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96" y="4469124"/>
            <a:ext cx="4572000" cy="1264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03DEC-2B55-4FB0-BC7D-51AA88D31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96" y="1800413"/>
            <a:ext cx="3657600" cy="19912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C49B6E-B7EB-4C6C-A16F-BBE06E533631}"/>
              </a:ext>
            </a:extLst>
          </p:cNvPr>
          <p:cNvSpPr/>
          <p:nvPr/>
        </p:nvSpPr>
        <p:spPr>
          <a:xfrm>
            <a:off x="4657552" y="2416691"/>
            <a:ext cx="3177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Extraction of data from literature is an arduous task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C6390B-6EC9-4815-B061-B641CCD8699F}"/>
              </a:ext>
            </a:extLst>
          </p:cNvPr>
          <p:cNvSpPr/>
          <p:nvPr/>
        </p:nvSpPr>
        <p:spPr>
          <a:xfrm>
            <a:off x="4657552" y="3330038"/>
            <a:ext cx="31776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Designing synthesis recipe is possible from extracted data from literature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F62C6E-DF06-4D3E-9ABC-2964FA3C32B3}"/>
              </a:ext>
            </a:extLst>
          </p:cNvPr>
          <p:cNvSpPr/>
          <p:nvPr/>
        </p:nvSpPr>
        <p:spPr>
          <a:xfrm>
            <a:off x="4657551" y="1780344"/>
            <a:ext cx="3781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all use literature for our research</a:t>
            </a:r>
          </a:p>
        </p:txBody>
      </p:sp>
    </p:spTree>
    <p:extLst>
      <p:ext uri="{BB962C8B-B14F-4D97-AF65-F5344CB8AC3E}">
        <p14:creationId xmlns:p14="http://schemas.microsoft.com/office/powerpoint/2010/main" val="134287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BD80C-0811-4D32-AD10-84F344AB7A0C}"/>
              </a:ext>
            </a:extLst>
          </p:cNvPr>
          <p:cNvSpPr/>
          <p:nvPr/>
        </p:nvSpPr>
        <p:spPr>
          <a:xfrm>
            <a:off x="470496" y="1096272"/>
            <a:ext cx="2166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2- Lab notebooks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Other sources of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6FD16C-D57B-40C5-8BC7-E9C97DD1600D}"/>
              </a:ext>
            </a:extLst>
          </p:cNvPr>
          <p:cNvSpPr txBox="1"/>
          <p:nvPr/>
        </p:nvSpPr>
        <p:spPr>
          <a:xfrm>
            <a:off x="0" y="6611779"/>
            <a:ext cx="2435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Raccuglia</a:t>
            </a:r>
            <a:r>
              <a:rPr lang="en-US" sz="1000" dirty="0"/>
              <a:t> et al. </a:t>
            </a:r>
            <a:r>
              <a:rPr lang="en-US" sz="1000" i="1" dirty="0"/>
              <a:t>Nature </a:t>
            </a:r>
            <a:r>
              <a:rPr lang="en-US" sz="1000" b="1" dirty="0"/>
              <a:t>2016</a:t>
            </a:r>
            <a:r>
              <a:rPr lang="en-US" sz="1000" dirty="0"/>
              <a:t>, 533.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49B6E-B7EB-4C6C-A16F-BBE06E533631}"/>
              </a:ext>
            </a:extLst>
          </p:cNvPr>
          <p:cNvSpPr/>
          <p:nvPr/>
        </p:nvSpPr>
        <p:spPr>
          <a:xfrm>
            <a:off x="4190658" y="1595920"/>
            <a:ext cx="38543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Extremely challenging to extract in the old fashion paper format; different person to person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C6390B-6EC9-4815-B061-B641CCD8699F}"/>
              </a:ext>
            </a:extLst>
          </p:cNvPr>
          <p:cNvSpPr/>
          <p:nvPr/>
        </p:nvSpPr>
        <p:spPr>
          <a:xfrm>
            <a:off x="4190658" y="3288579"/>
            <a:ext cx="4231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Outperforming human strategies by predicting hydrothermal synthesis conditions with 89% success rate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F62C6E-DF06-4D3E-9ABC-2964FA3C32B3}"/>
              </a:ext>
            </a:extLst>
          </p:cNvPr>
          <p:cNvSpPr/>
          <p:nvPr/>
        </p:nvSpPr>
        <p:spPr>
          <a:xfrm>
            <a:off x="4190659" y="2719249"/>
            <a:ext cx="3177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case of ‘dark’ reactions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822F3-E7C9-4B0F-9104-08EC2BC9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34" y="4439882"/>
            <a:ext cx="4572000" cy="1423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E880DB-6EA5-4EA8-B60C-8348FFEAC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" y="1766106"/>
            <a:ext cx="2743200" cy="24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Categorizing machine-learning algorithms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BE69FB-330D-47B8-8877-E699D5BA7586}"/>
              </a:ext>
            </a:extLst>
          </p:cNvPr>
          <p:cNvSpPr/>
          <p:nvPr/>
        </p:nvSpPr>
        <p:spPr>
          <a:xfrm>
            <a:off x="3485984" y="1125812"/>
            <a:ext cx="1983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90FFCC-261F-4542-94C7-F2B0DFBC7272}"/>
              </a:ext>
            </a:extLst>
          </p:cNvPr>
          <p:cNvCxnSpPr>
            <a:cxnSpLocks/>
          </p:cNvCxnSpPr>
          <p:nvPr/>
        </p:nvCxnSpPr>
        <p:spPr>
          <a:xfrm>
            <a:off x="4377136" y="1495144"/>
            <a:ext cx="0" cy="1934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50B5AE-1B5C-41D2-ABFB-2EDEC977E502}"/>
              </a:ext>
            </a:extLst>
          </p:cNvPr>
          <p:cNvCxnSpPr>
            <a:cxnSpLocks/>
          </p:cNvCxnSpPr>
          <p:nvPr/>
        </p:nvCxnSpPr>
        <p:spPr>
          <a:xfrm flipH="1">
            <a:off x="2508309" y="1688586"/>
            <a:ext cx="37666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FBAC19-3C9C-4BD8-B00E-7333C3C17F35}"/>
              </a:ext>
            </a:extLst>
          </p:cNvPr>
          <p:cNvCxnSpPr>
            <a:cxnSpLocks/>
          </p:cNvCxnSpPr>
          <p:nvPr/>
        </p:nvCxnSpPr>
        <p:spPr>
          <a:xfrm>
            <a:off x="2508309" y="1688586"/>
            <a:ext cx="0" cy="1934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A5A72F-787D-45E4-AB4C-AA9221AA669E}"/>
              </a:ext>
            </a:extLst>
          </p:cNvPr>
          <p:cNvCxnSpPr>
            <a:cxnSpLocks/>
          </p:cNvCxnSpPr>
          <p:nvPr/>
        </p:nvCxnSpPr>
        <p:spPr>
          <a:xfrm>
            <a:off x="6258188" y="1688586"/>
            <a:ext cx="0" cy="1934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BE71C-DDF3-4F4A-8CA1-E66569BBDAE4}"/>
              </a:ext>
            </a:extLst>
          </p:cNvPr>
          <p:cNvSpPr/>
          <p:nvPr/>
        </p:nvSpPr>
        <p:spPr>
          <a:xfrm>
            <a:off x="1365489" y="2065274"/>
            <a:ext cx="2285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6667E-F28F-45BA-A6FB-C72FE28C12D6}"/>
              </a:ext>
            </a:extLst>
          </p:cNvPr>
          <p:cNvSpPr/>
          <p:nvPr/>
        </p:nvSpPr>
        <p:spPr>
          <a:xfrm>
            <a:off x="5115368" y="2065274"/>
            <a:ext cx="2285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603667-0BD1-4701-9C61-7BED6CE674A1}"/>
              </a:ext>
            </a:extLst>
          </p:cNvPr>
          <p:cNvSpPr/>
          <p:nvPr/>
        </p:nvSpPr>
        <p:spPr>
          <a:xfrm>
            <a:off x="5050068" y="3061545"/>
            <a:ext cx="1207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Regression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B334D2-4E29-47D9-A61C-C46BFD7819E6}"/>
              </a:ext>
            </a:extLst>
          </p:cNvPr>
          <p:cNvCxnSpPr>
            <a:cxnSpLocks/>
          </p:cNvCxnSpPr>
          <p:nvPr/>
        </p:nvCxnSpPr>
        <p:spPr>
          <a:xfrm>
            <a:off x="2519890" y="2571755"/>
            <a:ext cx="0" cy="1934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D4CBE7-50AB-4F11-A417-88D94BA125C4}"/>
              </a:ext>
            </a:extLst>
          </p:cNvPr>
          <p:cNvCxnSpPr>
            <a:cxnSpLocks/>
          </p:cNvCxnSpPr>
          <p:nvPr/>
        </p:nvCxnSpPr>
        <p:spPr>
          <a:xfrm flipH="1">
            <a:off x="1140903" y="2765197"/>
            <a:ext cx="279353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259C0E-623A-4DFE-9A42-F06EA9CAF1C9}"/>
              </a:ext>
            </a:extLst>
          </p:cNvPr>
          <p:cNvCxnSpPr>
            <a:cxnSpLocks/>
          </p:cNvCxnSpPr>
          <p:nvPr/>
        </p:nvCxnSpPr>
        <p:spPr>
          <a:xfrm>
            <a:off x="1137624" y="2765197"/>
            <a:ext cx="0" cy="1934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6AEF4C-6A66-456E-90B1-EF6BD38F079D}"/>
              </a:ext>
            </a:extLst>
          </p:cNvPr>
          <p:cNvCxnSpPr>
            <a:cxnSpLocks/>
          </p:cNvCxnSpPr>
          <p:nvPr/>
        </p:nvCxnSpPr>
        <p:spPr>
          <a:xfrm>
            <a:off x="3934437" y="2765197"/>
            <a:ext cx="0" cy="1934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8241E57-0C6C-47D5-A1D8-AE0CA5AD413F}"/>
              </a:ext>
            </a:extLst>
          </p:cNvPr>
          <p:cNvSpPr/>
          <p:nvPr/>
        </p:nvSpPr>
        <p:spPr>
          <a:xfrm>
            <a:off x="561166" y="3061545"/>
            <a:ext cx="1159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C80B23-2D27-4355-9D53-6EC7248E3B5C}"/>
              </a:ext>
            </a:extLst>
          </p:cNvPr>
          <p:cNvSpPr/>
          <p:nvPr/>
        </p:nvSpPr>
        <p:spPr>
          <a:xfrm>
            <a:off x="1690020" y="3061545"/>
            <a:ext cx="1636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13B71E-C1B2-4B8A-9F87-6EB7704BBA0A}"/>
              </a:ext>
            </a:extLst>
          </p:cNvPr>
          <p:cNvSpPr/>
          <p:nvPr/>
        </p:nvSpPr>
        <p:spPr>
          <a:xfrm>
            <a:off x="3116148" y="3061545"/>
            <a:ext cx="1636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Anomaly Detection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92E8E9-9EC8-4DAE-8954-25B706A49186}"/>
              </a:ext>
            </a:extLst>
          </p:cNvPr>
          <p:cNvCxnSpPr>
            <a:cxnSpLocks/>
          </p:cNvCxnSpPr>
          <p:nvPr/>
        </p:nvCxnSpPr>
        <p:spPr>
          <a:xfrm>
            <a:off x="6257185" y="2571755"/>
            <a:ext cx="0" cy="1934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CA94A4-1875-4F62-9134-1F9E9D82522E}"/>
              </a:ext>
            </a:extLst>
          </p:cNvPr>
          <p:cNvCxnSpPr>
            <a:cxnSpLocks/>
          </p:cNvCxnSpPr>
          <p:nvPr/>
        </p:nvCxnSpPr>
        <p:spPr>
          <a:xfrm flipH="1">
            <a:off x="5293454" y="2765197"/>
            <a:ext cx="210755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8EEA1C-B799-4C4F-9A27-A1D3F1B114F6}"/>
              </a:ext>
            </a:extLst>
          </p:cNvPr>
          <p:cNvCxnSpPr>
            <a:cxnSpLocks/>
          </p:cNvCxnSpPr>
          <p:nvPr/>
        </p:nvCxnSpPr>
        <p:spPr>
          <a:xfrm>
            <a:off x="5293454" y="2765197"/>
            <a:ext cx="0" cy="1934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197012-8F37-46F3-A381-C969BDAF0409}"/>
              </a:ext>
            </a:extLst>
          </p:cNvPr>
          <p:cNvCxnSpPr>
            <a:cxnSpLocks/>
          </p:cNvCxnSpPr>
          <p:nvPr/>
        </p:nvCxnSpPr>
        <p:spPr>
          <a:xfrm>
            <a:off x="7388424" y="2765197"/>
            <a:ext cx="0" cy="1934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97F81B0-8DBB-40C5-825D-4711D7A52413}"/>
              </a:ext>
            </a:extLst>
          </p:cNvPr>
          <p:cNvSpPr/>
          <p:nvPr/>
        </p:nvSpPr>
        <p:spPr>
          <a:xfrm>
            <a:off x="6641017" y="3061545"/>
            <a:ext cx="1494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Classification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CE535E-E1D2-43B8-93B1-0D823D49AC23}"/>
              </a:ext>
            </a:extLst>
          </p:cNvPr>
          <p:cNvSpPr/>
          <p:nvPr/>
        </p:nvSpPr>
        <p:spPr>
          <a:xfrm>
            <a:off x="470496" y="5324904"/>
            <a:ext cx="112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K-means clustering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947E4A-E762-4856-842F-BD35B81B915D}"/>
              </a:ext>
            </a:extLst>
          </p:cNvPr>
          <p:cNvSpPr/>
          <p:nvPr/>
        </p:nvSpPr>
        <p:spPr>
          <a:xfrm>
            <a:off x="2268268" y="5487200"/>
            <a:ext cx="558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PCA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0290BE-7B32-4246-86E6-0821F935D4A9}"/>
              </a:ext>
            </a:extLst>
          </p:cNvPr>
          <p:cNvSpPr/>
          <p:nvPr/>
        </p:nvSpPr>
        <p:spPr>
          <a:xfrm>
            <a:off x="4946374" y="5463403"/>
            <a:ext cx="1462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Decision Tree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B071C1-AA08-4B5F-8300-1D610FA3C5F4}"/>
              </a:ext>
            </a:extLst>
          </p:cNvPr>
          <p:cNvSpPr/>
          <p:nvPr/>
        </p:nvSpPr>
        <p:spPr>
          <a:xfrm>
            <a:off x="6809110" y="5324904"/>
            <a:ext cx="1158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Nearest Neighbors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4E88964-7745-47DF-8425-6B823975C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3" y="3750276"/>
            <a:ext cx="1828800" cy="137160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03C8CF28-61DA-4425-9F86-28BDB9587B76}"/>
              </a:ext>
            </a:extLst>
          </p:cNvPr>
          <p:cNvGrpSpPr/>
          <p:nvPr/>
        </p:nvGrpSpPr>
        <p:grpSpPr>
          <a:xfrm>
            <a:off x="2044019" y="3921490"/>
            <a:ext cx="1016919" cy="1094986"/>
            <a:chOff x="4776093" y="1277294"/>
            <a:chExt cx="3163888" cy="3406775"/>
          </a:xfrm>
        </p:grpSpPr>
        <p:grpSp>
          <p:nvGrpSpPr>
            <p:cNvPr id="45" name="Group 1098">
              <a:extLst>
                <a:ext uri="{FF2B5EF4-FFF2-40B4-BE49-F238E27FC236}">
                  <a16:creationId xmlns:a16="http://schemas.microsoft.com/office/drawing/2014/main" id="{B141C007-00BC-4A5E-A218-624394B9C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093" y="1417711"/>
              <a:ext cx="3163888" cy="3194050"/>
              <a:chOff x="1706" y="984"/>
              <a:chExt cx="1993" cy="2012"/>
            </a:xfrm>
          </p:grpSpPr>
          <p:sp>
            <p:nvSpPr>
              <p:cNvPr id="50" name="Line 1065">
                <a:extLst>
                  <a:ext uri="{FF2B5EF4-FFF2-40B4-BE49-F238E27FC236}">
                    <a16:creationId xmlns:a16="http://schemas.microsoft.com/office/drawing/2014/main" id="{75444070-3EF1-4FE5-AC0E-AC4C4A107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6" y="2996"/>
                <a:ext cx="199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 dirty="0"/>
              </a:p>
            </p:txBody>
          </p:sp>
          <p:sp>
            <p:nvSpPr>
              <p:cNvPr id="48" name="Line 1066">
                <a:extLst>
                  <a:ext uri="{FF2B5EF4-FFF2-40B4-BE49-F238E27FC236}">
                    <a16:creationId xmlns:a16="http://schemas.microsoft.com/office/drawing/2014/main" id="{55049813-6EE8-47A2-AAF8-AE2D6DF58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700" y="1990"/>
                <a:ext cx="201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</p:grpSp>
        <p:grpSp>
          <p:nvGrpSpPr>
            <p:cNvPr id="52" name="Group 1149">
              <a:extLst>
                <a:ext uri="{FF2B5EF4-FFF2-40B4-BE49-F238E27FC236}">
                  <a16:creationId xmlns:a16="http://schemas.microsoft.com/office/drawing/2014/main" id="{EACFE6D3-E61F-4E55-AF0F-7BFB4EC06608}"/>
                </a:ext>
              </a:extLst>
            </p:cNvPr>
            <p:cNvGrpSpPr>
              <a:grpSpLocks/>
            </p:cNvGrpSpPr>
            <p:nvPr/>
          </p:nvGrpSpPr>
          <p:grpSpPr bwMode="auto">
            <a:xfrm rot="-2880000">
              <a:off x="4552013" y="2710013"/>
              <a:ext cx="3406775" cy="541338"/>
              <a:chOff x="1760" y="3453"/>
              <a:chExt cx="2146" cy="341"/>
            </a:xfrm>
          </p:grpSpPr>
          <p:sp>
            <p:nvSpPr>
              <p:cNvPr id="53" name="Oval 1140">
                <a:extLst>
                  <a:ext uri="{FF2B5EF4-FFF2-40B4-BE49-F238E27FC236}">
                    <a16:creationId xmlns:a16="http://schemas.microsoft.com/office/drawing/2014/main" id="{77B1A286-65D1-4B0C-B75C-29D1BC321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3453"/>
                <a:ext cx="2146" cy="341"/>
              </a:xfrm>
              <a:prstGeom prst="ellipse">
                <a:avLst/>
              </a:prstGeom>
              <a:noFill/>
              <a:ln w="28575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56" name="Line 1143">
                <a:extLst>
                  <a:ext uri="{FF2B5EF4-FFF2-40B4-BE49-F238E27FC236}">
                    <a16:creationId xmlns:a16="http://schemas.microsoft.com/office/drawing/2014/main" id="{CD5ED6D3-5E39-41EE-9608-BB3791A8E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3" y="3624"/>
                <a:ext cx="21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57" name="Line 1145">
                <a:extLst>
                  <a:ext uri="{FF2B5EF4-FFF2-40B4-BE49-F238E27FC236}">
                    <a16:creationId xmlns:a16="http://schemas.microsoft.com/office/drawing/2014/main" id="{EAFC23D2-6A98-48D3-BB10-624C366D5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3" y="3456"/>
                <a:ext cx="0" cy="3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58" name="Line 1146">
                <a:extLst>
                  <a:ext uri="{FF2B5EF4-FFF2-40B4-BE49-F238E27FC236}">
                    <a16:creationId xmlns:a16="http://schemas.microsoft.com/office/drawing/2014/main" id="{2EACAB54-3625-4285-AAEC-3394D80B7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3" y="3460"/>
                <a:ext cx="0" cy="173"/>
              </a:xfrm>
              <a:prstGeom prst="line">
                <a:avLst/>
              </a:prstGeom>
              <a:noFill/>
              <a:ln w="9525">
                <a:solidFill>
                  <a:srgbClr val="00804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59" name="Line 1148">
                <a:extLst>
                  <a:ext uri="{FF2B5EF4-FFF2-40B4-BE49-F238E27FC236}">
                    <a16:creationId xmlns:a16="http://schemas.microsoft.com/office/drawing/2014/main" id="{DDCDF9D8-CDFA-402C-B485-1A873E796B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3" y="3620"/>
                <a:ext cx="1040" cy="0"/>
              </a:xfrm>
              <a:prstGeom prst="line">
                <a:avLst/>
              </a:prstGeom>
              <a:noFill/>
              <a:ln w="19050">
                <a:solidFill>
                  <a:srgbClr val="00804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 dirty="0"/>
              </a:p>
            </p:txBody>
          </p:sp>
        </p:grpSp>
        <p:grpSp>
          <p:nvGrpSpPr>
            <p:cNvPr id="60" name="Group 1089">
              <a:extLst>
                <a:ext uri="{FF2B5EF4-FFF2-40B4-BE49-F238E27FC236}">
                  <a16:creationId xmlns:a16="http://schemas.microsoft.com/office/drawing/2014/main" id="{444E2BC8-56E8-46B6-A4BC-C331D8A23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7880" y="1966986"/>
              <a:ext cx="2349500" cy="2252663"/>
              <a:chOff x="1915" y="1330"/>
              <a:chExt cx="1480" cy="1419"/>
            </a:xfrm>
          </p:grpSpPr>
          <p:sp>
            <p:nvSpPr>
              <p:cNvPr id="61" name="Oval 1076">
                <a:extLst>
                  <a:ext uri="{FF2B5EF4-FFF2-40B4-BE49-F238E27FC236}">
                    <a16:creationId xmlns:a16="http://schemas.microsoft.com/office/drawing/2014/main" id="{2AD09779-55CA-49AD-9E4F-86CF8382E7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15" y="2486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62" name="Oval 1077">
                <a:extLst>
                  <a:ext uri="{FF2B5EF4-FFF2-40B4-BE49-F238E27FC236}">
                    <a16:creationId xmlns:a16="http://schemas.microsoft.com/office/drawing/2014/main" id="{CD1DCFD0-79BA-444F-A98B-4E50D5FB6F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36" y="2486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63" name="Oval 1078">
                <a:extLst>
                  <a:ext uri="{FF2B5EF4-FFF2-40B4-BE49-F238E27FC236}">
                    <a16:creationId xmlns:a16="http://schemas.microsoft.com/office/drawing/2014/main" id="{3F7B9513-B4F7-4426-883B-66C1C1B8C8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79" y="2665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64" name="Oval 1079">
                <a:extLst>
                  <a:ext uri="{FF2B5EF4-FFF2-40B4-BE49-F238E27FC236}">
                    <a16:creationId xmlns:a16="http://schemas.microsoft.com/office/drawing/2014/main" id="{0C62DD1B-1058-4AB8-A4E8-ED1D237336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05" y="2333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65" name="Oval 1080">
                <a:extLst>
                  <a:ext uri="{FF2B5EF4-FFF2-40B4-BE49-F238E27FC236}">
                    <a16:creationId xmlns:a16="http://schemas.microsoft.com/office/drawing/2014/main" id="{4B725206-A8DC-4F8B-A6AF-42B6258173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30" y="2155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66" name="Oval 1081">
                <a:extLst>
                  <a:ext uri="{FF2B5EF4-FFF2-40B4-BE49-F238E27FC236}">
                    <a16:creationId xmlns:a16="http://schemas.microsoft.com/office/drawing/2014/main" id="{52A089BD-6CF1-443B-89B9-37F92E230D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47" y="2189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67" name="Oval 1082">
                <a:extLst>
                  <a:ext uri="{FF2B5EF4-FFF2-40B4-BE49-F238E27FC236}">
                    <a16:creationId xmlns:a16="http://schemas.microsoft.com/office/drawing/2014/main" id="{436B3FD3-313C-4417-8836-D53865C52B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02" y="1330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68" name="Oval 1083">
                <a:extLst>
                  <a:ext uri="{FF2B5EF4-FFF2-40B4-BE49-F238E27FC236}">
                    <a16:creationId xmlns:a16="http://schemas.microsoft.com/office/drawing/2014/main" id="{C8563BFD-48D9-4258-A74E-BE08979FA4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64" y="1645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69" name="Oval 1084">
                <a:extLst>
                  <a:ext uri="{FF2B5EF4-FFF2-40B4-BE49-F238E27FC236}">
                    <a16:creationId xmlns:a16="http://schemas.microsoft.com/office/drawing/2014/main" id="{BC115E9B-14AB-4C27-A907-17BD4B4CDC5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90" y="1645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70" name="Oval 1085">
                <a:extLst>
                  <a:ext uri="{FF2B5EF4-FFF2-40B4-BE49-F238E27FC236}">
                    <a16:creationId xmlns:a16="http://schemas.microsoft.com/office/drawing/2014/main" id="{F8D23BF7-CE66-4903-B865-A12533910E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92" y="1832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  <p:sp>
            <p:nvSpPr>
              <p:cNvPr id="71" name="Oval 1086">
                <a:extLst>
                  <a:ext uri="{FF2B5EF4-FFF2-40B4-BE49-F238E27FC236}">
                    <a16:creationId xmlns:a16="http://schemas.microsoft.com/office/drawing/2014/main" id="{7E665945-53A3-4D53-B774-7DE6CF2D35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11" y="1330"/>
                <a:ext cx="84" cy="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en-CA"/>
              </a:p>
            </p:txBody>
          </p:sp>
        </p:grp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AC3AABDD-DAF5-4DC8-A7EB-C969FFA366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2422" r="8730" b="9883"/>
          <a:stretch/>
        </p:blipFill>
        <p:spPr>
          <a:xfrm>
            <a:off x="3396947" y="4003904"/>
            <a:ext cx="1291028" cy="95910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8FD4B20-BA89-42D1-8B4C-3DA1EF7DE281}"/>
              </a:ext>
            </a:extLst>
          </p:cNvPr>
          <p:cNvSpPr/>
          <p:nvPr/>
        </p:nvSpPr>
        <p:spPr>
          <a:xfrm>
            <a:off x="3253869" y="5487200"/>
            <a:ext cx="1577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One-class SVM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68D000B-5E56-44D1-BAC0-75D6237594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t="10923" r="9381" b="10181"/>
          <a:stretch/>
        </p:blipFill>
        <p:spPr>
          <a:xfrm>
            <a:off x="5100878" y="3956015"/>
            <a:ext cx="1273505" cy="96012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B94A837-2646-4F1D-8CA3-CF4E7D11B5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4" t="11266" r="8776" b="10210"/>
          <a:stretch/>
        </p:blipFill>
        <p:spPr>
          <a:xfrm>
            <a:off x="6683863" y="3963033"/>
            <a:ext cx="1271016" cy="94608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A473F01-0EC4-4FF6-AFD3-B1F128685A47}"/>
              </a:ext>
            </a:extLst>
          </p:cNvPr>
          <p:cNvSpPr txBox="1"/>
          <p:nvPr/>
        </p:nvSpPr>
        <p:spPr>
          <a:xfrm>
            <a:off x="0" y="6611779"/>
            <a:ext cx="275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http://scikit-learn.org/stable/user_guide.html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B3CF21-DC72-43AE-8171-5C9FE00F2496}"/>
              </a:ext>
            </a:extLst>
          </p:cNvPr>
          <p:cNvCxnSpPr>
            <a:cxnSpLocks/>
          </p:cNvCxnSpPr>
          <p:nvPr/>
        </p:nvCxnSpPr>
        <p:spPr>
          <a:xfrm>
            <a:off x="2518162" y="2765197"/>
            <a:ext cx="0" cy="1682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27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CA3B4-31C0-4AAE-AED3-EBEDFF214A1E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205BF-1CED-4448-A684-D248B4CD3B27}"/>
              </a:ext>
            </a:extLst>
          </p:cNvPr>
          <p:cNvSpPr/>
          <p:nvPr/>
        </p:nvSpPr>
        <p:spPr>
          <a:xfrm>
            <a:off x="407782" y="228432"/>
            <a:ext cx="7802567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Supervised learning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01548-07AB-482C-9E32-886C552408FB}"/>
              </a:ext>
            </a:extLst>
          </p:cNvPr>
          <p:cNvCxnSpPr>
            <a:cxnSpLocks/>
          </p:cNvCxnSpPr>
          <p:nvPr/>
        </p:nvCxnSpPr>
        <p:spPr>
          <a:xfrm>
            <a:off x="470496" y="617924"/>
            <a:ext cx="6897793" cy="0"/>
          </a:xfrm>
          <a:prstGeom prst="line">
            <a:avLst/>
          </a:prstGeom>
          <a:ln w="19050">
            <a:solidFill>
              <a:srgbClr val="EA8F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6FD16C-D57B-40C5-8BC7-E9C97DD1600D}"/>
              </a:ext>
            </a:extLst>
          </p:cNvPr>
          <p:cNvSpPr txBox="1"/>
          <p:nvPr/>
        </p:nvSpPr>
        <p:spPr>
          <a:xfrm>
            <a:off x="-1" y="6611779"/>
            <a:ext cx="3229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Mueller, </a:t>
            </a:r>
            <a:r>
              <a:rPr lang="en-US" sz="1000" dirty="0" err="1"/>
              <a:t>Kusne</a:t>
            </a:r>
            <a:r>
              <a:rPr lang="en-US" sz="1000" dirty="0"/>
              <a:t>, </a:t>
            </a:r>
            <a:r>
              <a:rPr lang="en-US" sz="1000" dirty="0" err="1"/>
              <a:t>Ramprasad</a:t>
            </a:r>
            <a:r>
              <a:rPr lang="en-US" sz="1000" dirty="0"/>
              <a:t>. </a:t>
            </a:r>
            <a:r>
              <a:rPr lang="en-US" sz="1000" i="1" dirty="0"/>
              <a:t>Rev. Comp. Chem. </a:t>
            </a:r>
            <a:r>
              <a:rPr lang="en-US" sz="1000" b="1" dirty="0"/>
              <a:t>2016</a:t>
            </a:r>
            <a:r>
              <a:rPr lang="en-US" sz="1000" dirty="0"/>
              <a:t>, 29.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145F0-35F2-4A97-9D75-9756CB0E2FE1}"/>
              </a:ext>
            </a:extLst>
          </p:cNvPr>
          <p:cNvSpPr/>
          <p:nvPr/>
        </p:nvSpPr>
        <p:spPr>
          <a:xfrm>
            <a:off x="517363" y="955175"/>
            <a:ext cx="7576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goal of learning is to identify a function using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values in training set to accurately predict </a:t>
            </a:r>
            <a:r>
              <a:rPr lang="en-US" i="1" dirty="0"/>
              <a:t>y</a:t>
            </a:r>
            <a:r>
              <a:rPr lang="en-US" dirty="0"/>
              <a:t> values for a set of unseen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CAFD31-E4C9-4159-8420-A48EA9AD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71" y="1817501"/>
            <a:ext cx="4717223" cy="3200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25E586-201B-4B76-98FB-473D371B24F0}"/>
              </a:ext>
            </a:extLst>
          </p:cNvPr>
          <p:cNvSpPr/>
          <p:nvPr/>
        </p:nvSpPr>
        <p:spPr>
          <a:xfrm>
            <a:off x="517363" y="5387233"/>
            <a:ext cx="757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“Hypothesis space” contains all functions that can be retuned by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2E7207-6A8E-4F7D-A4E2-E42246E9682B}"/>
              </a:ext>
            </a:extLst>
          </p:cNvPr>
          <p:cNvSpPr/>
          <p:nvPr/>
        </p:nvSpPr>
        <p:spPr>
          <a:xfrm>
            <a:off x="517363" y="5871792"/>
            <a:ext cx="799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However, the choice of these functions is not unique; usually constraints are applied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67E3D-98AE-4818-964F-AD319700E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42" y="4781488"/>
            <a:ext cx="1259447" cy="2160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BB836B-4D75-441D-85EC-FA6329E013EA}"/>
              </a:ext>
            </a:extLst>
          </p:cNvPr>
          <p:cNvSpPr/>
          <p:nvPr/>
        </p:nvSpPr>
        <p:spPr>
          <a:xfrm>
            <a:off x="6108842" y="2277013"/>
            <a:ext cx="1845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x is the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FA293-CBDC-4C66-AAF2-017DC5E2BD9B}"/>
              </a:ext>
            </a:extLst>
          </p:cNvPr>
          <p:cNvSpPr/>
          <p:nvPr/>
        </p:nvSpPr>
        <p:spPr>
          <a:xfrm>
            <a:off x="6108842" y="2871797"/>
            <a:ext cx="2406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 is the corresponding labels</a:t>
            </a:r>
          </a:p>
        </p:txBody>
      </p:sp>
    </p:spTree>
    <p:extLst>
      <p:ext uri="{BB962C8B-B14F-4D97-AF65-F5344CB8AC3E}">
        <p14:creationId xmlns:p14="http://schemas.microsoft.com/office/powerpoint/2010/main" val="326098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24218</TotalTime>
  <Words>1819</Words>
  <Application>Microsoft Office PowerPoint</Application>
  <PresentationFormat>On-screen Show (4:3)</PresentationFormat>
  <Paragraphs>296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SimSun</vt:lpstr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Aria Mansouri Tehrani</dc:creator>
  <cp:lastModifiedBy>Aria Mansouri Tehrani</cp:lastModifiedBy>
  <cp:revision>1089</cp:revision>
  <cp:lastPrinted>2017-02-06T07:13:07Z</cp:lastPrinted>
  <dcterms:created xsi:type="dcterms:W3CDTF">2016-11-13T23:44:41Z</dcterms:created>
  <dcterms:modified xsi:type="dcterms:W3CDTF">2018-04-05T02:56:53Z</dcterms:modified>
</cp:coreProperties>
</file>